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329" r:id="rId3"/>
    <p:sldId id="321" r:id="rId4"/>
    <p:sldId id="322" r:id="rId5"/>
    <p:sldId id="323" r:id="rId6"/>
    <p:sldId id="324" r:id="rId7"/>
    <p:sldId id="325" r:id="rId8"/>
    <p:sldId id="326" r:id="rId9"/>
    <p:sldId id="327" r:id="rId10"/>
    <p:sldId id="331" r:id="rId11"/>
    <p:sldId id="332" r:id="rId12"/>
    <p:sldId id="308" r:id="rId13"/>
    <p:sldId id="309" r:id="rId14"/>
    <p:sldId id="310" r:id="rId15"/>
    <p:sldId id="311" r:id="rId16"/>
    <p:sldId id="312" r:id="rId17"/>
    <p:sldId id="313" r:id="rId18"/>
    <p:sldId id="317" r:id="rId19"/>
    <p:sldId id="318" r:id="rId20"/>
    <p:sldId id="319" r:id="rId21"/>
    <p:sldId id="328" r:id="rId22"/>
    <p:sldId id="33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AEFE2C-1273-4890-9053-65C4205E5544}" type="datetimeFigureOut">
              <a:rPr lang="ru-RU" smtClean="0"/>
              <a:t>21.01.2026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04E082-6BF0-4081-80D9-1E4520F76D2A}" type="slidenum">
              <a:rPr lang="ru-RU" smtClean="0"/>
              <a:t>‹#›</a:t>
            </a:fld>
            <a:endParaRPr lang="ru-RU"/>
          </a:p>
        </p:txBody>
      </p:sp>
    </p:spTree>
    <p:extLst>
      <p:ext uri="{BB962C8B-B14F-4D97-AF65-F5344CB8AC3E}">
        <p14:creationId xmlns:p14="http://schemas.microsoft.com/office/powerpoint/2010/main" val="2122502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D04E082-6BF0-4081-80D9-1E4520F76D2A}" type="slidenum">
              <a:rPr lang="ru-RU" smtClean="0"/>
              <a:t>13</a:t>
            </a:fld>
            <a:endParaRPr lang="ru-RU"/>
          </a:p>
        </p:txBody>
      </p:sp>
    </p:spTree>
    <p:extLst>
      <p:ext uri="{BB962C8B-B14F-4D97-AF65-F5344CB8AC3E}">
        <p14:creationId xmlns:p14="http://schemas.microsoft.com/office/powerpoint/2010/main" val="1952622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5C8823F0-3B6A-4144-83B6-81FD189913D7}" type="datetime1">
              <a:rPr lang="ru-RU" smtClean="0"/>
              <a:t>21.01.2026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3BF681-E6C0-4585-AB5B-5D9BA61AFC5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1914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990D152-3AA0-4217-9EAE-B74855B84BCA}" type="datetime1">
              <a:rPr lang="ru-RU" smtClean="0"/>
              <a:t>21.01.2026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2857965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EF478B3-3BCD-4118-81BC-1D3FB926C75F}" type="datetime1">
              <a:rPr lang="ru-RU" smtClean="0"/>
              <a:t>21.01.2026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3BF681-E6C0-4585-AB5B-5D9BA61AFC5A}"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541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77813"/>
            <a:ext cx="10363200" cy="1143000"/>
          </a:xfrm>
        </p:spPr>
        <p:txBody>
          <a:bodyPr/>
          <a:lstStyle/>
          <a:p>
            <a:r>
              <a:rPr lang="ru-RU"/>
              <a:t>Образец заголовка</a:t>
            </a:r>
          </a:p>
        </p:txBody>
      </p:sp>
      <p:sp>
        <p:nvSpPr>
          <p:cNvPr id="3" name="Таблица 2"/>
          <p:cNvSpPr>
            <a:spLocks noGrp="1"/>
          </p:cNvSpPr>
          <p:nvPr>
            <p:ph type="tbl" idx="1"/>
          </p:nvPr>
        </p:nvSpPr>
        <p:spPr>
          <a:xfrm>
            <a:off x="1219200" y="1600201"/>
            <a:ext cx="10363200" cy="4530725"/>
          </a:xfrm>
        </p:spPr>
        <p:txBody>
          <a:bodyPr/>
          <a:lstStyle/>
          <a:p>
            <a:pPr lvl="0"/>
            <a:endParaRPr lang="ru-RU" noProof="0"/>
          </a:p>
        </p:txBody>
      </p:sp>
      <p:sp>
        <p:nvSpPr>
          <p:cNvPr id="4" name="Rectangle 9"/>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11"/>
          <p:cNvSpPr>
            <a:spLocks noGrp="1" noChangeArrowheads="1"/>
          </p:cNvSpPr>
          <p:nvPr>
            <p:ph type="sldNum" sz="quarter" idx="12"/>
          </p:nvPr>
        </p:nvSpPr>
        <p:spPr>
          <a:ln/>
        </p:spPr>
        <p:txBody>
          <a:bodyPr/>
          <a:lstStyle>
            <a:lvl1pPr>
              <a:defRPr/>
            </a:lvl1pPr>
          </a:lstStyle>
          <a:p>
            <a:fld id="{29D4F7C1-1CAA-47EA-919A-26A9B4494909}" type="slidenum">
              <a:rPr lang="ru-RU" altLang="ru-RU"/>
              <a:pPr/>
              <a:t>‹#›</a:t>
            </a:fld>
            <a:endParaRPr lang="ru-RU" altLang="ru-RU"/>
          </a:p>
        </p:txBody>
      </p:sp>
    </p:spTree>
    <p:extLst>
      <p:ext uri="{BB962C8B-B14F-4D97-AF65-F5344CB8AC3E}">
        <p14:creationId xmlns:p14="http://schemas.microsoft.com/office/powerpoint/2010/main" val="2773685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46DBC5E-3D27-4A50-A219-41FA9313349F}" type="datetime1">
              <a:rPr lang="ru-RU" smtClean="0"/>
              <a:t>21.01.2026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3682654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68CD1B8-040E-4CE7-87A4-F0AB4E268797}" type="datetime1">
              <a:rPr lang="ru-RU" smtClean="0"/>
              <a:t>21.01.2026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3BF681-E6C0-4585-AB5B-5D9BA61AFC5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226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FBCE631-94E3-4E3F-9496-1E06AC54A28D}" type="datetime1">
              <a:rPr lang="ru-RU" smtClean="0"/>
              <a:t>21.01.2026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28888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F2C0D3-ACEA-497B-9E54-F6D49A9E3C3B}" type="datetime1">
              <a:rPr lang="ru-RU" smtClean="0"/>
              <a:t>21.01.2026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1534789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0A94432-F4C2-4BB4-B77C-E5C6E777C626}" type="datetime1">
              <a:rPr lang="ru-RU" smtClean="0"/>
              <a:t>21.01.2026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3658633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435BF6-F342-408A-AE84-EBE66D1D9940}" type="datetime1">
              <a:rPr lang="ru-RU" smtClean="0"/>
              <a:t>21.01.2026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257790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57F1A12-D63F-4295-A90C-F1BAF37FFF8C}" type="datetime1">
              <a:rPr lang="ru-RU" smtClean="0"/>
              <a:t>21.01.2026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93BF681-E6C0-4585-AB5B-5D9BA61AFC5A}" type="slidenum">
              <a:rPr lang="ru-RU" smtClean="0"/>
              <a:t>‹#›</a:t>
            </a:fld>
            <a:endParaRPr lang="ru-RU"/>
          </a:p>
        </p:txBody>
      </p:sp>
    </p:spTree>
    <p:extLst>
      <p:ext uri="{BB962C8B-B14F-4D97-AF65-F5344CB8AC3E}">
        <p14:creationId xmlns:p14="http://schemas.microsoft.com/office/powerpoint/2010/main" val="3346486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C735BA3-7196-4E07-88C1-E915C6D7B89E}" type="datetime1">
              <a:rPr lang="ru-RU" smtClean="0"/>
              <a:t>21.01.2026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93BF681-E6C0-4585-AB5B-5D9BA61AFC5A}"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7632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ED3CEF0-F45A-4329-9366-9F30557CAE35}" type="datetime1">
              <a:rPr lang="ru-RU" smtClean="0"/>
              <a:t>21.01.2026</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93BF681-E6C0-4585-AB5B-5D9BA61AFC5A}"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42792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9.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BEC621-DF14-317E-A10D-9C1AD39AB8EE}"/>
              </a:ext>
            </a:extLst>
          </p:cNvPr>
          <p:cNvSpPr>
            <a:spLocks noGrp="1"/>
          </p:cNvSpPr>
          <p:nvPr>
            <p:ph type="ctrTitle"/>
          </p:nvPr>
        </p:nvSpPr>
        <p:spPr/>
        <p:txBody>
          <a:bodyPr>
            <a:normAutofit/>
          </a:bodyPr>
          <a:lstStyle/>
          <a:p>
            <a:r>
              <a:rPr lang="ru-RU" dirty="0" err="1"/>
              <a:t>Мысалдарға</a:t>
            </a:r>
            <a:r>
              <a:rPr lang="ru-RU" dirty="0"/>
              <a:t> </a:t>
            </a:r>
            <a:r>
              <a:rPr lang="ru-RU" dirty="0" err="1"/>
              <a:t>талдау</a:t>
            </a:r>
            <a:endParaRPr lang="ru-RU" dirty="0"/>
          </a:p>
        </p:txBody>
      </p:sp>
      <p:sp>
        <p:nvSpPr>
          <p:cNvPr id="3" name="Подзаголовок 2">
            <a:extLst>
              <a:ext uri="{FF2B5EF4-FFF2-40B4-BE49-F238E27FC236}">
                <a16:creationId xmlns:a16="http://schemas.microsoft.com/office/drawing/2014/main" id="{EF1EBBD1-ED9D-6155-0DA3-FF249958567A}"/>
              </a:ext>
            </a:extLst>
          </p:cNvPr>
          <p:cNvSpPr>
            <a:spLocks noGrp="1"/>
          </p:cNvSpPr>
          <p:nvPr>
            <p:ph type="subTitle" idx="1"/>
          </p:nvPr>
        </p:nvSpPr>
        <p:spPr/>
        <p:txBody>
          <a:bodyPr/>
          <a:lstStyle/>
          <a:p>
            <a:pPr algn="ctr"/>
            <a:r>
              <a:rPr lang="ru-RU" b="1"/>
              <a:t>Деректерді өңдеудің статистикалық әдістері</a:t>
            </a:r>
            <a:endParaRPr lang="ru-RU" b="1" dirty="0"/>
          </a:p>
        </p:txBody>
      </p:sp>
      <p:sp>
        <p:nvSpPr>
          <p:cNvPr id="4" name="Номер слайда 3">
            <a:extLst>
              <a:ext uri="{FF2B5EF4-FFF2-40B4-BE49-F238E27FC236}">
                <a16:creationId xmlns:a16="http://schemas.microsoft.com/office/drawing/2014/main" id="{9396AE90-17E7-97CE-F1B3-6154FC7C7AE8}"/>
              </a:ext>
            </a:extLst>
          </p:cNvPr>
          <p:cNvSpPr>
            <a:spLocks noGrp="1"/>
          </p:cNvSpPr>
          <p:nvPr>
            <p:ph type="sldNum" sz="quarter" idx="12"/>
          </p:nvPr>
        </p:nvSpPr>
        <p:spPr/>
        <p:txBody>
          <a:bodyPr/>
          <a:lstStyle/>
          <a:p>
            <a:fld id="{793BF681-E6C0-4585-AB5B-5D9BA61AFC5A}" type="slidenum">
              <a:rPr lang="ru-RU" smtClean="0"/>
              <a:t>1</a:t>
            </a:fld>
            <a:endParaRPr lang="ru-RU"/>
          </a:p>
        </p:txBody>
      </p:sp>
    </p:spTree>
    <p:extLst>
      <p:ext uri="{BB962C8B-B14F-4D97-AF65-F5344CB8AC3E}">
        <p14:creationId xmlns:p14="http://schemas.microsoft.com/office/powerpoint/2010/main" val="2425441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4D5F28E1-71EE-4CCE-8D2C-4572E41F89B6}"/>
              </a:ext>
            </a:extLst>
          </p:cNvPr>
          <p:cNvSpPr>
            <a:spLocks noGrp="1"/>
          </p:cNvSpPr>
          <p:nvPr>
            <p:ph type="sldNum" sz="quarter" idx="12"/>
          </p:nvPr>
        </p:nvSpPr>
        <p:spPr/>
        <p:txBody>
          <a:bodyPr/>
          <a:lstStyle/>
          <a:p>
            <a:fld id="{793BF681-E6C0-4585-AB5B-5D9BA61AFC5A}" type="slidenum">
              <a:rPr lang="ru-RU" smtClean="0"/>
              <a:t>10</a:t>
            </a:fld>
            <a:endParaRPr lang="ru-RU"/>
          </a:p>
        </p:txBody>
      </p:sp>
      <p:graphicFrame>
        <p:nvGraphicFramePr>
          <p:cNvPr id="7" name="Таблица 6">
            <a:extLst>
              <a:ext uri="{FF2B5EF4-FFF2-40B4-BE49-F238E27FC236}">
                <a16:creationId xmlns:a16="http://schemas.microsoft.com/office/drawing/2014/main" id="{52D9513B-3AE0-45DF-8F2C-DE11C0470EA4}"/>
              </a:ext>
            </a:extLst>
          </p:cNvPr>
          <p:cNvGraphicFramePr>
            <a:graphicFrameLocks noGrp="1"/>
          </p:cNvGraphicFramePr>
          <p:nvPr>
            <p:extLst>
              <p:ext uri="{D42A27DB-BD31-4B8C-83A1-F6EECF244321}">
                <p14:modId xmlns:p14="http://schemas.microsoft.com/office/powerpoint/2010/main" val="2035998662"/>
              </p:ext>
            </p:extLst>
          </p:nvPr>
        </p:nvGraphicFramePr>
        <p:xfrm>
          <a:off x="1023939" y="1344387"/>
          <a:ext cx="9720260" cy="3108960"/>
        </p:xfrm>
        <a:graphic>
          <a:graphicData uri="http://schemas.openxmlformats.org/drawingml/2006/table">
            <a:tbl>
              <a:tblPr/>
              <a:tblGrid>
                <a:gridCol w="2430065">
                  <a:extLst>
                    <a:ext uri="{9D8B030D-6E8A-4147-A177-3AD203B41FA5}">
                      <a16:colId xmlns:a16="http://schemas.microsoft.com/office/drawing/2014/main" val="1574478392"/>
                    </a:ext>
                  </a:extLst>
                </a:gridCol>
                <a:gridCol w="2430065">
                  <a:extLst>
                    <a:ext uri="{9D8B030D-6E8A-4147-A177-3AD203B41FA5}">
                      <a16:colId xmlns:a16="http://schemas.microsoft.com/office/drawing/2014/main" val="3843130146"/>
                    </a:ext>
                  </a:extLst>
                </a:gridCol>
                <a:gridCol w="2430065">
                  <a:extLst>
                    <a:ext uri="{9D8B030D-6E8A-4147-A177-3AD203B41FA5}">
                      <a16:colId xmlns:a16="http://schemas.microsoft.com/office/drawing/2014/main" val="2222973628"/>
                    </a:ext>
                  </a:extLst>
                </a:gridCol>
                <a:gridCol w="2430065">
                  <a:extLst>
                    <a:ext uri="{9D8B030D-6E8A-4147-A177-3AD203B41FA5}">
                      <a16:colId xmlns:a16="http://schemas.microsoft.com/office/drawing/2014/main" val="3912398331"/>
                    </a:ext>
                  </a:extLst>
                </a:gridCol>
              </a:tblGrid>
              <a:tr h="365760">
                <a:tc>
                  <a:txBody>
                    <a:bodyPr/>
                    <a:lstStyle/>
                    <a:p>
                      <a:r>
                        <a:rPr lang="ru-RU" dirty="0" err="1">
                          <a:solidFill>
                            <a:srgbClr val="FF0000"/>
                          </a:solidFill>
                        </a:rPr>
                        <a:t>Көрсеткіш</a:t>
                      </a:r>
                      <a:endParaRPr lang="ru-RU" dirty="0">
                        <a:solidFill>
                          <a:srgbClr val="FF0000"/>
                        </a:solidFill>
                      </a:endParaRPr>
                    </a:p>
                  </a:txBody>
                  <a:tcPr anchor="ctr">
                    <a:lnL>
                      <a:noFill/>
                    </a:lnL>
                    <a:lnR>
                      <a:noFill/>
                    </a:lnR>
                    <a:lnT>
                      <a:noFill/>
                    </a:lnT>
                    <a:lnB>
                      <a:noFill/>
                    </a:lnB>
                  </a:tcPr>
                </a:tc>
                <a:tc>
                  <a:txBody>
                    <a:bodyPr/>
                    <a:lstStyle/>
                    <a:p>
                      <a:r>
                        <a:rPr lang="ru-RU" dirty="0">
                          <a:solidFill>
                            <a:srgbClr val="FF0000"/>
                          </a:solidFill>
                        </a:rPr>
                        <a:t>Не </a:t>
                      </a:r>
                      <a:r>
                        <a:rPr lang="ru-RU" dirty="0" err="1">
                          <a:solidFill>
                            <a:srgbClr val="FF0000"/>
                          </a:solidFill>
                        </a:rPr>
                        <a:t>көрсетеді</a:t>
                      </a:r>
                      <a:endParaRPr lang="ru-RU" dirty="0">
                        <a:solidFill>
                          <a:srgbClr val="FF0000"/>
                        </a:solidFill>
                      </a:endParaRPr>
                    </a:p>
                  </a:txBody>
                  <a:tcPr anchor="ctr">
                    <a:lnL>
                      <a:noFill/>
                    </a:lnL>
                    <a:lnR>
                      <a:noFill/>
                    </a:lnR>
                    <a:lnT>
                      <a:noFill/>
                    </a:lnT>
                    <a:lnB>
                      <a:noFill/>
                    </a:lnB>
                  </a:tcPr>
                </a:tc>
                <a:tc>
                  <a:txBody>
                    <a:bodyPr/>
                    <a:lstStyle/>
                    <a:p>
                      <a:r>
                        <a:rPr lang="ru-RU" dirty="0" err="1">
                          <a:solidFill>
                            <a:srgbClr val="FF0000"/>
                          </a:solidFill>
                        </a:rPr>
                        <a:t>Өлшем</a:t>
                      </a:r>
                      <a:r>
                        <a:rPr lang="ru-RU" dirty="0">
                          <a:solidFill>
                            <a:srgbClr val="FF0000"/>
                          </a:solidFill>
                        </a:rPr>
                        <a:t> </a:t>
                      </a:r>
                      <a:r>
                        <a:rPr lang="ru-RU" dirty="0" err="1">
                          <a:solidFill>
                            <a:srgbClr val="FF0000"/>
                          </a:solidFill>
                        </a:rPr>
                        <a:t>бірлігі</a:t>
                      </a:r>
                      <a:endParaRPr lang="ru-RU" dirty="0">
                        <a:solidFill>
                          <a:srgbClr val="FF0000"/>
                        </a:solidFill>
                      </a:endParaRPr>
                    </a:p>
                  </a:txBody>
                  <a:tcPr anchor="ctr">
                    <a:lnL>
                      <a:noFill/>
                    </a:lnL>
                    <a:lnR>
                      <a:noFill/>
                    </a:lnR>
                    <a:lnT>
                      <a:noFill/>
                    </a:lnT>
                    <a:lnB>
                      <a:noFill/>
                    </a:lnB>
                  </a:tcPr>
                </a:tc>
                <a:tc>
                  <a:txBody>
                    <a:bodyPr/>
                    <a:lstStyle/>
                    <a:p>
                      <a:r>
                        <a:rPr lang="ru-RU" dirty="0" err="1">
                          <a:solidFill>
                            <a:srgbClr val="FF0000"/>
                          </a:solidFill>
                        </a:rPr>
                        <a:t>Қолданылуы</a:t>
                      </a:r>
                      <a:endParaRPr lang="ru-RU" dirty="0">
                        <a:solidFill>
                          <a:srgbClr val="FF0000"/>
                        </a:solidFill>
                      </a:endParaRPr>
                    </a:p>
                  </a:txBody>
                  <a:tcPr anchor="ctr">
                    <a:lnL>
                      <a:noFill/>
                    </a:lnL>
                    <a:lnR>
                      <a:noFill/>
                    </a:lnR>
                    <a:lnT>
                      <a:noFill/>
                    </a:lnT>
                    <a:lnB>
                      <a:noFill/>
                    </a:lnB>
                  </a:tcPr>
                </a:tc>
                <a:extLst>
                  <a:ext uri="{0D108BD9-81ED-4DB2-BD59-A6C34878D82A}">
                    <a16:rowId xmlns:a16="http://schemas.microsoft.com/office/drawing/2014/main" val="3579786353"/>
                  </a:ext>
                </a:extLst>
              </a:tr>
              <a:tr h="914400">
                <a:tc>
                  <a:txBody>
                    <a:bodyPr/>
                    <a:lstStyle/>
                    <a:p>
                      <a:r>
                        <a:rPr lang="ru-RU" sz="1800" dirty="0"/>
                        <a:t>Дисперсия, </a:t>
                      </a:r>
                      <a:r>
                        <a:rPr lang="en-US" sz="1800" dirty="0"/>
                        <a:t>D</a:t>
                      </a:r>
                    </a:p>
                  </a:txBody>
                  <a:tcPr anchor="ctr">
                    <a:lnL>
                      <a:noFill/>
                    </a:lnL>
                    <a:lnR>
                      <a:noFill/>
                    </a:lnR>
                    <a:lnT>
                      <a:noFill/>
                    </a:lnT>
                    <a:lnB>
                      <a:noFill/>
                    </a:lnB>
                  </a:tcPr>
                </a:tc>
                <a:tc>
                  <a:txBody>
                    <a:bodyPr/>
                    <a:lstStyle/>
                    <a:p>
                      <a:r>
                        <a:rPr lang="ru-RU" sz="1800" dirty="0"/>
                        <a:t>Орта </a:t>
                      </a:r>
                      <a:r>
                        <a:rPr lang="ru-RU" sz="1800" dirty="0" err="1"/>
                        <a:t>мәннен</a:t>
                      </a:r>
                      <a:r>
                        <a:rPr lang="ru-RU" sz="1800" dirty="0"/>
                        <a:t> </a:t>
                      </a:r>
                      <a:r>
                        <a:rPr lang="ru-RU" sz="1800" dirty="0" err="1"/>
                        <a:t>квадраттық</a:t>
                      </a:r>
                      <a:r>
                        <a:rPr lang="ru-RU" sz="1800" dirty="0"/>
                        <a:t> </a:t>
                      </a:r>
                      <a:r>
                        <a:rPr lang="ru-RU" sz="1800" dirty="0" err="1"/>
                        <a:t>қашықтық</a:t>
                      </a:r>
                      <a:endParaRPr lang="ru-RU" sz="1800" dirty="0"/>
                    </a:p>
                  </a:txBody>
                  <a:tcPr anchor="ctr">
                    <a:lnL>
                      <a:noFill/>
                    </a:lnL>
                    <a:lnR>
                      <a:noFill/>
                    </a:lnR>
                    <a:lnT>
                      <a:noFill/>
                    </a:lnT>
                    <a:lnB>
                      <a:noFill/>
                    </a:lnB>
                  </a:tcPr>
                </a:tc>
                <a:tc>
                  <a:txBody>
                    <a:bodyPr/>
                    <a:lstStyle/>
                    <a:p>
                      <a:r>
                        <a:rPr lang="ru-RU" sz="1800"/>
                        <a:t>Квадрат бірлік</a:t>
                      </a:r>
                    </a:p>
                  </a:txBody>
                  <a:tcPr anchor="ctr">
                    <a:lnL>
                      <a:noFill/>
                    </a:lnL>
                    <a:lnR>
                      <a:noFill/>
                    </a:lnR>
                    <a:lnT>
                      <a:noFill/>
                    </a:lnT>
                    <a:lnB>
                      <a:noFill/>
                    </a:lnB>
                  </a:tcPr>
                </a:tc>
                <a:tc>
                  <a:txBody>
                    <a:bodyPr/>
                    <a:lstStyle/>
                    <a:p>
                      <a:r>
                        <a:rPr lang="ru-RU" sz="1800"/>
                        <a:t>Деректердің шашыраңқылығын өлшеу</a:t>
                      </a:r>
                    </a:p>
                  </a:txBody>
                  <a:tcPr anchor="ctr">
                    <a:lnL>
                      <a:noFill/>
                    </a:lnL>
                    <a:lnR>
                      <a:noFill/>
                    </a:lnR>
                    <a:lnT>
                      <a:noFill/>
                    </a:lnT>
                    <a:lnB>
                      <a:noFill/>
                    </a:lnB>
                  </a:tcPr>
                </a:tc>
                <a:extLst>
                  <a:ext uri="{0D108BD9-81ED-4DB2-BD59-A6C34878D82A}">
                    <a16:rowId xmlns:a16="http://schemas.microsoft.com/office/drawing/2014/main" val="2500551695"/>
                  </a:ext>
                </a:extLst>
              </a:tr>
              <a:tr h="914400">
                <a:tc>
                  <a:txBody>
                    <a:bodyPr/>
                    <a:lstStyle/>
                    <a:p>
                      <a:r>
                        <a:rPr lang="ru-RU" sz="1800" dirty="0" err="1"/>
                        <a:t>Стандарттық</a:t>
                      </a:r>
                      <a:r>
                        <a:rPr lang="ru-RU" sz="1800" dirty="0"/>
                        <a:t> </a:t>
                      </a:r>
                      <a:r>
                        <a:rPr lang="ru-RU" sz="1800" dirty="0" err="1"/>
                        <a:t>ауытқу</a:t>
                      </a:r>
                      <a:r>
                        <a:rPr lang="ru-RU" sz="1800" dirty="0"/>
                        <a:t>, </a:t>
                      </a:r>
                      <a:r>
                        <a:rPr lang="el-GR" sz="1800" dirty="0"/>
                        <a:t>σ</a:t>
                      </a:r>
                    </a:p>
                  </a:txBody>
                  <a:tcPr anchor="ctr">
                    <a:lnL>
                      <a:noFill/>
                    </a:lnL>
                    <a:lnR>
                      <a:noFill/>
                    </a:lnR>
                    <a:lnT>
                      <a:noFill/>
                    </a:lnT>
                    <a:lnB>
                      <a:noFill/>
                    </a:lnB>
                  </a:tcPr>
                </a:tc>
                <a:tc>
                  <a:txBody>
                    <a:bodyPr/>
                    <a:lstStyle/>
                    <a:p>
                      <a:r>
                        <a:rPr lang="ru-RU" sz="1800"/>
                        <a:t>Орта мәннен нақты бірліктегі қашықтық</a:t>
                      </a:r>
                    </a:p>
                  </a:txBody>
                  <a:tcPr anchor="ctr">
                    <a:lnL>
                      <a:noFill/>
                    </a:lnL>
                    <a:lnR>
                      <a:noFill/>
                    </a:lnR>
                    <a:lnT>
                      <a:noFill/>
                    </a:lnT>
                    <a:lnB>
                      <a:noFill/>
                    </a:lnB>
                  </a:tcPr>
                </a:tc>
                <a:tc>
                  <a:txBody>
                    <a:bodyPr/>
                    <a:lstStyle/>
                    <a:p>
                      <a:r>
                        <a:rPr lang="ru-RU" sz="1800" dirty="0"/>
                        <a:t>Сол </a:t>
                      </a:r>
                      <a:r>
                        <a:rPr lang="ru-RU" sz="1800" dirty="0" err="1"/>
                        <a:t>бірлік</a:t>
                      </a:r>
                      <a:endParaRPr lang="ru-RU" sz="1800" dirty="0"/>
                    </a:p>
                  </a:txBody>
                  <a:tcPr anchor="ctr">
                    <a:lnL>
                      <a:noFill/>
                    </a:lnL>
                    <a:lnR>
                      <a:noFill/>
                    </a:lnR>
                    <a:lnT>
                      <a:noFill/>
                    </a:lnT>
                    <a:lnB>
                      <a:noFill/>
                    </a:lnB>
                  </a:tcPr>
                </a:tc>
                <a:tc>
                  <a:txBody>
                    <a:bodyPr/>
                    <a:lstStyle/>
                    <a:p>
                      <a:r>
                        <a:rPr lang="ru-RU" sz="1800"/>
                        <a:t>Деректердің орташадан нақты шашырауы</a:t>
                      </a:r>
                    </a:p>
                  </a:txBody>
                  <a:tcPr anchor="ctr">
                    <a:lnL>
                      <a:noFill/>
                    </a:lnL>
                    <a:lnR>
                      <a:noFill/>
                    </a:lnR>
                    <a:lnT>
                      <a:noFill/>
                    </a:lnT>
                    <a:lnB>
                      <a:noFill/>
                    </a:lnB>
                  </a:tcPr>
                </a:tc>
                <a:extLst>
                  <a:ext uri="{0D108BD9-81ED-4DB2-BD59-A6C34878D82A}">
                    <a16:rowId xmlns:a16="http://schemas.microsoft.com/office/drawing/2014/main" val="3714407620"/>
                  </a:ext>
                </a:extLst>
              </a:tr>
              <a:tr h="914400">
                <a:tc>
                  <a:txBody>
                    <a:bodyPr/>
                    <a:lstStyle/>
                    <a:p>
                      <a:r>
                        <a:rPr lang="ru-RU" sz="1800" dirty="0"/>
                        <a:t>Вариация </a:t>
                      </a:r>
                      <a:r>
                        <a:rPr lang="ru-RU" sz="1800" dirty="0" err="1"/>
                        <a:t>коэффициенті</a:t>
                      </a:r>
                      <a:r>
                        <a:rPr lang="ru-RU" sz="1800" dirty="0"/>
                        <a:t>, </a:t>
                      </a:r>
                      <a:r>
                        <a:rPr lang="en-US" sz="1800" dirty="0"/>
                        <a:t>V</a:t>
                      </a:r>
                    </a:p>
                  </a:txBody>
                  <a:tcPr anchor="ctr">
                    <a:lnL>
                      <a:noFill/>
                    </a:lnL>
                    <a:lnR>
                      <a:noFill/>
                    </a:lnR>
                    <a:lnT>
                      <a:noFill/>
                    </a:lnT>
                    <a:lnB>
                      <a:noFill/>
                    </a:lnB>
                  </a:tcPr>
                </a:tc>
                <a:tc>
                  <a:txBody>
                    <a:bodyPr/>
                    <a:lstStyle/>
                    <a:p>
                      <a:r>
                        <a:rPr lang="ru-RU" sz="1800"/>
                        <a:t>Орта мәнге қатысты салыстырмалы шашыраңқылық</a:t>
                      </a:r>
                    </a:p>
                  </a:txBody>
                  <a:tcPr anchor="ctr">
                    <a:lnL>
                      <a:noFill/>
                    </a:lnL>
                    <a:lnR>
                      <a:noFill/>
                    </a:lnR>
                    <a:lnT>
                      <a:noFill/>
                    </a:lnT>
                    <a:lnB>
                      <a:noFill/>
                    </a:lnB>
                  </a:tcPr>
                </a:tc>
                <a:tc>
                  <a:txBody>
                    <a:bodyPr/>
                    <a:lstStyle/>
                    <a:p>
                      <a:r>
                        <a:rPr lang="ru-RU" sz="1800"/>
                        <a:t>%</a:t>
                      </a:r>
                    </a:p>
                  </a:txBody>
                  <a:tcPr anchor="ctr">
                    <a:lnL>
                      <a:noFill/>
                    </a:lnL>
                    <a:lnR>
                      <a:noFill/>
                    </a:lnR>
                    <a:lnT>
                      <a:noFill/>
                    </a:lnT>
                    <a:lnB>
                      <a:noFill/>
                    </a:lnB>
                  </a:tcPr>
                </a:tc>
                <a:tc>
                  <a:txBody>
                    <a:bodyPr/>
                    <a:lstStyle/>
                    <a:p>
                      <a:r>
                        <a:rPr lang="ru-RU" sz="1800" dirty="0" err="1"/>
                        <a:t>Бірліктері</a:t>
                      </a:r>
                      <a:r>
                        <a:rPr lang="ru-RU" sz="1800" dirty="0"/>
                        <a:t> </a:t>
                      </a:r>
                      <a:r>
                        <a:rPr lang="ru-RU" sz="1800" dirty="0" err="1"/>
                        <a:t>әртүрлі</a:t>
                      </a:r>
                      <a:r>
                        <a:rPr lang="ru-RU" sz="1800" dirty="0"/>
                        <a:t> </a:t>
                      </a:r>
                      <a:r>
                        <a:rPr lang="ru-RU" sz="1800" dirty="0" err="1"/>
                        <a:t>деректерді</a:t>
                      </a:r>
                      <a:r>
                        <a:rPr lang="ru-RU" sz="1800" dirty="0"/>
                        <a:t> </a:t>
                      </a:r>
                      <a:r>
                        <a:rPr lang="ru-RU" sz="1800" dirty="0" err="1"/>
                        <a:t>салыстыру</a:t>
                      </a:r>
                      <a:endParaRPr lang="ru-RU" sz="1800" dirty="0"/>
                    </a:p>
                  </a:txBody>
                  <a:tcPr anchor="ctr">
                    <a:lnL>
                      <a:noFill/>
                    </a:lnL>
                    <a:lnR>
                      <a:noFill/>
                    </a:lnR>
                    <a:lnT>
                      <a:noFill/>
                    </a:lnT>
                    <a:lnB>
                      <a:noFill/>
                    </a:lnB>
                  </a:tcPr>
                </a:tc>
                <a:extLst>
                  <a:ext uri="{0D108BD9-81ED-4DB2-BD59-A6C34878D82A}">
                    <a16:rowId xmlns:a16="http://schemas.microsoft.com/office/drawing/2014/main" val="323742410"/>
                  </a:ext>
                </a:extLst>
              </a:tr>
            </a:tbl>
          </a:graphicData>
        </a:graphic>
      </p:graphicFrame>
    </p:spTree>
    <p:extLst>
      <p:ext uri="{BB962C8B-B14F-4D97-AF65-F5344CB8AC3E}">
        <p14:creationId xmlns:p14="http://schemas.microsoft.com/office/powerpoint/2010/main" val="3269524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42954FEA-9F7A-48E8-8DED-C80E041B7A3B}"/>
              </a:ext>
            </a:extLst>
          </p:cNvPr>
          <p:cNvSpPr>
            <a:spLocks noGrp="1"/>
          </p:cNvSpPr>
          <p:nvPr>
            <p:ph type="sldNum" sz="quarter" idx="12"/>
          </p:nvPr>
        </p:nvSpPr>
        <p:spPr/>
        <p:txBody>
          <a:bodyPr/>
          <a:lstStyle/>
          <a:p>
            <a:fld id="{793BF681-E6C0-4585-AB5B-5D9BA61AFC5A}" type="slidenum">
              <a:rPr lang="ru-RU" smtClean="0"/>
              <a:t>11</a:t>
            </a:fld>
            <a:endParaRPr lang="ru-RU"/>
          </a:p>
        </p:txBody>
      </p:sp>
      <p:sp>
        <p:nvSpPr>
          <p:cNvPr id="3" name="Прямоугольник 2">
            <a:extLst>
              <a:ext uri="{FF2B5EF4-FFF2-40B4-BE49-F238E27FC236}">
                <a16:creationId xmlns:a16="http://schemas.microsoft.com/office/drawing/2014/main" id="{095F4FA0-C3EE-4249-84D5-F78C2EB6E608}"/>
              </a:ext>
            </a:extLst>
          </p:cNvPr>
          <p:cNvSpPr/>
          <p:nvPr/>
        </p:nvSpPr>
        <p:spPr>
          <a:xfrm>
            <a:off x="591671" y="1305342"/>
            <a:ext cx="10694893" cy="3970318"/>
          </a:xfrm>
          <a:prstGeom prst="rect">
            <a:avLst/>
          </a:prstGeom>
        </p:spPr>
        <p:txBody>
          <a:bodyPr wrap="square">
            <a:spAutoFit/>
          </a:bodyPr>
          <a:lstStyle/>
          <a:p>
            <a:r>
              <a:rPr lang="ru-RU" b="1" dirty="0"/>
              <a:t>1. </a:t>
            </a:r>
            <a:r>
              <a:rPr lang="ru-RU" b="1" dirty="0" err="1"/>
              <a:t>Төменгі</a:t>
            </a:r>
            <a:r>
              <a:rPr lang="ru-RU" b="1" dirty="0"/>
              <a:t> </a:t>
            </a:r>
            <a:r>
              <a:rPr lang="ru-RU" b="1" dirty="0" err="1"/>
              <a:t>шашыраңқылық</a:t>
            </a:r>
            <a:r>
              <a:rPr lang="ru-RU" b="1" dirty="0"/>
              <a:t> (</a:t>
            </a:r>
            <a:r>
              <a:rPr lang="ru-RU" b="1" dirty="0" err="1"/>
              <a:t>кіші</a:t>
            </a:r>
            <a:r>
              <a:rPr lang="ru-RU" b="1" dirty="0"/>
              <a:t> вариация)</a:t>
            </a:r>
          </a:p>
          <a:p>
            <a:pPr>
              <a:buFont typeface="Arial" panose="020B0604020202020204" pitchFamily="34" charset="0"/>
              <a:buChar char="•"/>
            </a:pPr>
            <a:r>
              <a:rPr lang="en-US" dirty="0"/>
              <a:t>D </a:t>
            </a:r>
            <a:r>
              <a:rPr lang="ru-RU" dirty="0" err="1"/>
              <a:t>немесе</a:t>
            </a:r>
            <a:r>
              <a:rPr lang="ru-RU" dirty="0"/>
              <a:t> </a:t>
            </a:r>
            <a:r>
              <a:rPr lang="el-GR" dirty="0"/>
              <a:t>σ </a:t>
            </a:r>
            <a:r>
              <a:rPr lang="ru-RU" dirty="0" err="1"/>
              <a:t>кіші</a:t>
            </a:r>
            <a:endParaRPr lang="ru-RU" dirty="0"/>
          </a:p>
          <a:p>
            <a:pPr>
              <a:buFont typeface="Arial" panose="020B0604020202020204" pitchFamily="34" charset="0"/>
              <a:buChar char="•"/>
            </a:pPr>
            <a:r>
              <a:rPr lang="ru-RU" dirty="0" err="1"/>
              <a:t>Деректер</a:t>
            </a:r>
            <a:r>
              <a:rPr lang="ru-RU" dirty="0"/>
              <a:t> </a:t>
            </a:r>
            <a:r>
              <a:rPr lang="ru-RU" b="1" dirty="0" err="1"/>
              <a:t>орташа</a:t>
            </a:r>
            <a:r>
              <a:rPr lang="ru-RU" b="1" dirty="0"/>
              <a:t> </a:t>
            </a:r>
            <a:r>
              <a:rPr lang="ru-RU" b="1" dirty="0" err="1"/>
              <a:t>мәнге</a:t>
            </a:r>
            <a:r>
              <a:rPr lang="ru-RU" b="1" dirty="0"/>
              <a:t> </a:t>
            </a:r>
            <a:r>
              <a:rPr lang="ru-RU" b="1" dirty="0" err="1"/>
              <a:t>жақын</a:t>
            </a:r>
            <a:r>
              <a:rPr lang="ru-RU" dirty="0"/>
              <a:t>, </a:t>
            </a:r>
            <a:r>
              <a:rPr lang="ru-RU" dirty="0" err="1"/>
              <a:t>біркелкі</a:t>
            </a:r>
            <a:r>
              <a:rPr lang="ru-RU" dirty="0"/>
              <a:t>, </a:t>
            </a:r>
            <a:r>
              <a:rPr lang="ru-RU" dirty="0" err="1"/>
              <a:t>тұрақты</a:t>
            </a:r>
            <a:endParaRPr lang="ru-RU" dirty="0"/>
          </a:p>
          <a:p>
            <a:pPr>
              <a:buFont typeface="Arial" panose="020B0604020202020204" pitchFamily="34" charset="0"/>
              <a:buChar char="•"/>
            </a:pPr>
            <a:r>
              <a:rPr lang="ru-RU" dirty="0" err="1"/>
              <a:t>Мысалы</a:t>
            </a:r>
            <a:r>
              <a:rPr lang="ru-RU" dirty="0"/>
              <a:t>: </a:t>
            </a:r>
            <a:r>
              <a:rPr lang="ru-RU" dirty="0" err="1"/>
              <a:t>бір</a:t>
            </a:r>
            <a:r>
              <a:rPr lang="ru-RU" dirty="0"/>
              <a:t> топ </a:t>
            </a:r>
            <a:r>
              <a:rPr lang="ru-RU" dirty="0" err="1"/>
              <a:t>студенттің</a:t>
            </a:r>
            <a:r>
              <a:rPr lang="ru-RU" dirty="0"/>
              <a:t> </a:t>
            </a:r>
            <a:r>
              <a:rPr lang="ru-RU" dirty="0" err="1"/>
              <a:t>баллдары</a:t>
            </a:r>
            <a:r>
              <a:rPr lang="ru-RU" dirty="0"/>
              <a:t> 48–52 </a:t>
            </a:r>
            <a:r>
              <a:rPr lang="ru-RU" dirty="0" err="1"/>
              <a:t>аралығында</a:t>
            </a:r>
            <a:r>
              <a:rPr lang="ru-RU" dirty="0"/>
              <a:t> </a:t>
            </a:r>
            <a:r>
              <a:rPr lang="ru-RU" dirty="0" err="1"/>
              <a:t>болса</a:t>
            </a:r>
            <a:endParaRPr lang="ru-RU" dirty="0"/>
          </a:p>
          <a:p>
            <a:pPr>
              <a:buFont typeface="Arial" panose="020B0604020202020204" pitchFamily="34" charset="0"/>
              <a:buChar char="•"/>
            </a:pPr>
            <a:endParaRPr lang="ru-RU" dirty="0"/>
          </a:p>
          <a:p>
            <a:r>
              <a:rPr lang="ru-RU" b="1" dirty="0"/>
              <a:t>2. </a:t>
            </a:r>
            <a:r>
              <a:rPr lang="ru-RU" b="1" dirty="0" err="1"/>
              <a:t>Орташа</a:t>
            </a:r>
            <a:r>
              <a:rPr lang="ru-RU" b="1" dirty="0"/>
              <a:t> </a:t>
            </a:r>
            <a:r>
              <a:rPr lang="ru-RU" b="1" dirty="0" err="1"/>
              <a:t>шашыраңқылық</a:t>
            </a:r>
            <a:endParaRPr lang="ru-RU" b="1" dirty="0"/>
          </a:p>
          <a:p>
            <a:pPr>
              <a:buFont typeface="Arial" panose="020B0604020202020204" pitchFamily="34" charset="0"/>
              <a:buChar char="•"/>
            </a:pPr>
            <a:r>
              <a:rPr lang="en-US" dirty="0"/>
              <a:t>D </a:t>
            </a:r>
            <a:r>
              <a:rPr lang="ru-RU" dirty="0" err="1"/>
              <a:t>немесе</a:t>
            </a:r>
            <a:r>
              <a:rPr lang="ru-RU" dirty="0"/>
              <a:t> </a:t>
            </a:r>
            <a:r>
              <a:rPr lang="el-GR" dirty="0"/>
              <a:t>σ </a:t>
            </a:r>
            <a:r>
              <a:rPr lang="ru-RU" dirty="0" err="1"/>
              <a:t>орташа</a:t>
            </a:r>
            <a:r>
              <a:rPr lang="ru-RU" dirty="0"/>
              <a:t> </a:t>
            </a:r>
            <a:r>
              <a:rPr lang="ru-RU" dirty="0" err="1"/>
              <a:t>деңгейде</a:t>
            </a:r>
            <a:endParaRPr lang="ru-RU" dirty="0"/>
          </a:p>
          <a:p>
            <a:pPr>
              <a:buFont typeface="Arial" panose="020B0604020202020204" pitchFamily="34" charset="0"/>
              <a:buChar char="•"/>
            </a:pPr>
            <a:r>
              <a:rPr lang="ru-RU" dirty="0" err="1"/>
              <a:t>Деректер</a:t>
            </a:r>
            <a:r>
              <a:rPr lang="ru-RU" dirty="0"/>
              <a:t> </a:t>
            </a:r>
            <a:r>
              <a:rPr lang="ru-RU" dirty="0" err="1"/>
              <a:t>кейбіреулері</a:t>
            </a:r>
            <a:r>
              <a:rPr lang="ru-RU" dirty="0"/>
              <a:t> </a:t>
            </a:r>
            <a:r>
              <a:rPr lang="ru-RU" dirty="0" err="1"/>
              <a:t>орташа</a:t>
            </a:r>
            <a:r>
              <a:rPr lang="ru-RU" dirty="0"/>
              <a:t> </a:t>
            </a:r>
            <a:r>
              <a:rPr lang="ru-RU" dirty="0" err="1"/>
              <a:t>мәннен</a:t>
            </a:r>
            <a:r>
              <a:rPr lang="ru-RU" dirty="0"/>
              <a:t> </a:t>
            </a:r>
            <a:r>
              <a:rPr lang="ru-RU" dirty="0" err="1"/>
              <a:t>алшақ</a:t>
            </a:r>
            <a:r>
              <a:rPr lang="ru-RU" dirty="0"/>
              <a:t>, </a:t>
            </a:r>
            <a:r>
              <a:rPr lang="ru-RU" dirty="0" err="1"/>
              <a:t>кейбірі</a:t>
            </a:r>
            <a:r>
              <a:rPr lang="ru-RU" dirty="0"/>
              <a:t> </a:t>
            </a:r>
            <a:r>
              <a:rPr lang="ru-RU" dirty="0" err="1"/>
              <a:t>жақын</a:t>
            </a:r>
            <a:endParaRPr lang="ru-RU" dirty="0"/>
          </a:p>
          <a:p>
            <a:pPr>
              <a:buFont typeface="Arial" panose="020B0604020202020204" pitchFamily="34" charset="0"/>
              <a:buChar char="•"/>
            </a:pPr>
            <a:r>
              <a:rPr lang="ru-RU" dirty="0" err="1"/>
              <a:t>Мысалы</a:t>
            </a:r>
            <a:r>
              <a:rPr lang="ru-RU" dirty="0"/>
              <a:t>: </a:t>
            </a:r>
            <a:r>
              <a:rPr lang="ru-RU" dirty="0" err="1"/>
              <a:t>қаладағы</a:t>
            </a:r>
            <a:r>
              <a:rPr lang="ru-RU" dirty="0"/>
              <a:t> </a:t>
            </a:r>
            <a:r>
              <a:rPr lang="ru-RU" dirty="0" err="1"/>
              <a:t>адамдардың</a:t>
            </a:r>
            <a:r>
              <a:rPr lang="ru-RU" dirty="0"/>
              <a:t> бой </a:t>
            </a:r>
            <a:r>
              <a:rPr lang="ru-RU" dirty="0" err="1"/>
              <a:t>ұзындығы</a:t>
            </a:r>
            <a:endParaRPr lang="ru-RU" dirty="0"/>
          </a:p>
          <a:p>
            <a:endParaRPr lang="ru-RU" dirty="0"/>
          </a:p>
          <a:p>
            <a:r>
              <a:rPr lang="ru-RU" b="1" dirty="0"/>
              <a:t>3. </a:t>
            </a:r>
            <a:r>
              <a:rPr lang="ru-RU" b="1" dirty="0" err="1"/>
              <a:t>Жоғары</a:t>
            </a:r>
            <a:r>
              <a:rPr lang="ru-RU" b="1" dirty="0"/>
              <a:t> </a:t>
            </a:r>
            <a:r>
              <a:rPr lang="ru-RU" b="1" dirty="0" err="1"/>
              <a:t>шашыраңқылық</a:t>
            </a:r>
            <a:r>
              <a:rPr lang="ru-RU" b="1" dirty="0"/>
              <a:t> (</a:t>
            </a:r>
            <a:r>
              <a:rPr lang="ru-RU" b="1" dirty="0" err="1"/>
              <a:t>үлкен</a:t>
            </a:r>
            <a:r>
              <a:rPr lang="ru-RU" b="1" dirty="0"/>
              <a:t> вариация)</a:t>
            </a:r>
          </a:p>
          <a:p>
            <a:pPr>
              <a:buFont typeface="Arial" panose="020B0604020202020204" pitchFamily="34" charset="0"/>
              <a:buChar char="•"/>
            </a:pPr>
            <a:r>
              <a:rPr lang="en-US" dirty="0"/>
              <a:t>D </a:t>
            </a:r>
            <a:r>
              <a:rPr lang="ru-RU" dirty="0" err="1"/>
              <a:t>немесе</a:t>
            </a:r>
            <a:r>
              <a:rPr lang="ru-RU" dirty="0"/>
              <a:t> </a:t>
            </a:r>
            <a:r>
              <a:rPr lang="el-GR" dirty="0"/>
              <a:t>σ </a:t>
            </a:r>
            <a:r>
              <a:rPr lang="ru-RU" dirty="0" err="1"/>
              <a:t>үлкен</a:t>
            </a:r>
            <a:endParaRPr lang="ru-RU" dirty="0"/>
          </a:p>
          <a:p>
            <a:pPr>
              <a:buFont typeface="Arial" panose="020B0604020202020204" pitchFamily="34" charset="0"/>
              <a:buChar char="•"/>
            </a:pPr>
            <a:r>
              <a:rPr lang="ru-RU" dirty="0" err="1"/>
              <a:t>Деректер</a:t>
            </a:r>
            <a:r>
              <a:rPr lang="ru-RU" dirty="0"/>
              <a:t> </a:t>
            </a:r>
            <a:r>
              <a:rPr lang="ru-RU" b="1" dirty="0" err="1"/>
              <a:t>орташа</a:t>
            </a:r>
            <a:r>
              <a:rPr lang="ru-RU" b="1" dirty="0"/>
              <a:t> </a:t>
            </a:r>
            <a:r>
              <a:rPr lang="ru-RU" b="1" dirty="0" err="1"/>
              <a:t>мәннен</a:t>
            </a:r>
            <a:r>
              <a:rPr lang="ru-RU" b="1" dirty="0"/>
              <a:t> </a:t>
            </a:r>
            <a:r>
              <a:rPr lang="ru-RU" b="1" dirty="0" err="1"/>
              <a:t>қатты</a:t>
            </a:r>
            <a:r>
              <a:rPr lang="ru-RU" b="1" dirty="0"/>
              <a:t> </a:t>
            </a:r>
            <a:r>
              <a:rPr lang="ru-RU" b="1" dirty="0" err="1"/>
              <a:t>алшақ</a:t>
            </a:r>
            <a:r>
              <a:rPr lang="ru-RU" dirty="0"/>
              <a:t>, </a:t>
            </a:r>
            <a:r>
              <a:rPr lang="ru-RU" dirty="0" err="1"/>
              <a:t>әртүрлі</a:t>
            </a:r>
            <a:endParaRPr lang="ru-RU" dirty="0"/>
          </a:p>
          <a:p>
            <a:pPr>
              <a:buFont typeface="Arial" panose="020B0604020202020204" pitchFamily="34" charset="0"/>
              <a:buChar char="•"/>
            </a:pPr>
            <a:r>
              <a:rPr lang="ru-RU" dirty="0" err="1"/>
              <a:t>Мысалы</a:t>
            </a:r>
            <a:r>
              <a:rPr lang="ru-RU" dirty="0"/>
              <a:t>: </a:t>
            </a:r>
            <a:r>
              <a:rPr lang="ru-RU" dirty="0" err="1"/>
              <a:t>кәсіпорындағы</a:t>
            </a:r>
            <a:r>
              <a:rPr lang="ru-RU" dirty="0"/>
              <a:t> </a:t>
            </a:r>
            <a:r>
              <a:rPr lang="ru-RU" dirty="0" err="1"/>
              <a:t>табыстар</a:t>
            </a:r>
            <a:r>
              <a:rPr lang="ru-RU" dirty="0"/>
              <a:t>: </a:t>
            </a:r>
            <a:r>
              <a:rPr lang="ru-RU" dirty="0" err="1"/>
              <a:t>кейбірі</a:t>
            </a:r>
            <a:r>
              <a:rPr lang="ru-RU" dirty="0"/>
              <a:t> </a:t>
            </a:r>
            <a:r>
              <a:rPr lang="ru-RU" dirty="0" err="1"/>
              <a:t>өте</a:t>
            </a:r>
            <a:r>
              <a:rPr lang="ru-RU" dirty="0"/>
              <a:t> </a:t>
            </a:r>
            <a:r>
              <a:rPr lang="ru-RU" dirty="0" err="1"/>
              <a:t>үлкен</a:t>
            </a:r>
            <a:r>
              <a:rPr lang="ru-RU" dirty="0"/>
              <a:t>, </a:t>
            </a:r>
            <a:r>
              <a:rPr lang="ru-RU" dirty="0" err="1"/>
              <a:t>кейбірі</a:t>
            </a:r>
            <a:r>
              <a:rPr lang="ru-RU" dirty="0"/>
              <a:t> </a:t>
            </a:r>
            <a:r>
              <a:rPr lang="ru-RU" dirty="0" err="1"/>
              <a:t>төмен</a:t>
            </a:r>
            <a:endParaRPr lang="ru-RU" dirty="0"/>
          </a:p>
        </p:txBody>
      </p:sp>
    </p:spTree>
    <p:extLst>
      <p:ext uri="{BB962C8B-B14F-4D97-AF65-F5344CB8AC3E}">
        <p14:creationId xmlns:p14="http://schemas.microsoft.com/office/powerpoint/2010/main" val="135887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3DD45-A3EF-692B-CEA3-ADBE5A3C80F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C60636-2688-2C2F-EFDC-572274319EAA}"/>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EDFC7DD6-7FBA-6A42-0759-8734130BEAD4}"/>
              </a:ext>
            </a:extLst>
          </p:cNvPr>
          <p:cNvSpPr>
            <a:spLocks noGrp="1"/>
          </p:cNvSpPr>
          <p:nvPr>
            <p:ph type="sldNum" sz="quarter" idx="12"/>
          </p:nvPr>
        </p:nvSpPr>
        <p:spPr/>
        <p:txBody>
          <a:bodyPr/>
          <a:lstStyle/>
          <a:p>
            <a:fld id="{793BF681-E6C0-4585-AB5B-5D9BA61AFC5A}" type="slidenum">
              <a:rPr lang="ru-RU" smtClean="0"/>
              <a:t>12</a:t>
            </a:fld>
            <a:endParaRPr lang="ru-RU"/>
          </a:p>
        </p:txBody>
      </p:sp>
      <p:pic>
        <p:nvPicPr>
          <p:cNvPr id="8" name="Рисунок 7">
            <a:extLst>
              <a:ext uri="{FF2B5EF4-FFF2-40B4-BE49-F238E27FC236}">
                <a16:creationId xmlns:a16="http://schemas.microsoft.com/office/drawing/2014/main" id="{75AE95FC-C1CC-8DF9-8FC7-EA335C4C542D}"/>
              </a:ext>
            </a:extLst>
          </p:cNvPr>
          <p:cNvPicPr>
            <a:picLocks noChangeAspect="1"/>
          </p:cNvPicPr>
          <p:nvPr/>
        </p:nvPicPr>
        <p:blipFill rotWithShape="1">
          <a:blip r:embed="rId2"/>
          <a:srcRect l="22346" t="88804"/>
          <a:stretch/>
        </p:blipFill>
        <p:spPr>
          <a:xfrm>
            <a:off x="5565244" y="4875895"/>
            <a:ext cx="4959436" cy="414527"/>
          </a:xfrm>
          <a:prstGeom prst="rect">
            <a:avLst/>
          </a:prstGeom>
        </p:spPr>
      </p:pic>
      <p:sp>
        <p:nvSpPr>
          <p:cNvPr id="3" name="TextBox 2"/>
          <p:cNvSpPr txBox="1"/>
          <p:nvPr/>
        </p:nvSpPr>
        <p:spPr>
          <a:xfrm>
            <a:off x="1076770" y="1204957"/>
            <a:ext cx="9913615" cy="2862322"/>
          </a:xfrm>
          <a:prstGeom prst="rect">
            <a:avLst/>
          </a:prstGeom>
          <a:noFill/>
        </p:spPr>
        <p:txBody>
          <a:bodyPr wrap="square" rtlCol="0">
            <a:spAutoFit/>
          </a:bodyPr>
          <a:lstStyle/>
          <a:p>
            <a:r>
              <a:rPr lang="kk-KZ" sz="2000"/>
              <a:t>Мысал: Құс фирмасында 60 күркетауық тұқымдас құстардың келесі салмақ мәндері алынды:</a:t>
            </a:r>
          </a:p>
          <a:p>
            <a:r>
              <a:rPr lang="kk-KZ" sz="2000"/>
              <a:t> 27,5</a:t>
            </a:r>
            <a:r>
              <a:rPr lang="en-US" sz="2000"/>
              <a:t>; 34,7; 39,3;</a:t>
            </a:r>
            <a:r>
              <a:rPr lang="kk-KZ" sz="2000"/>
              <a:t> </a:t>
            </a:r>
            <a:r>
              <a:rPr lang="en-US" sz="2000"/>
              <a:t>33,9;36,0;32,3;36,7;37,8;33,7;28,5;32,3;43,9;32,3;</a:t>
            </a:r>
            <a:endParaRPr lang="kk-KZ" sz="2000"/>
          </a:p>
          <a:p>
            <a:r>
              <a:rPr lang="en-US" sz="2000"/>
              <a:t>30,4;28,3;26,0;25,9;41,1;</a:t>
            </a:r>
            <a:r>
              <a:rPr lang="kk-KZ" sz="2000"/>
              <a:t> </a:t>
            </a:r>
            <a:r>
              <a:rPr lang="en-US" sz="2000"/>
              <a:t>35,3;42,9;28,8;39,7;41,5;36,3;30,6;42,6;</a:t>
            </a:r>
            <a:endParaRPr lang="kk-KZ" sz="2000"/>
          </a:p>
          <a:p>
            <a:r>
              <a:rPr lang="en-US" sz="2000"/>
              <a:t>38,4;24,5;32,2;30,5;28,8;23,1;39,7;43,8;34,9;34,9;34,3;</a:t>
            </a:r>
            <a:endParaRPr lang="kk-KZ" sz="2000"/>
          </a:p>
          <a:p>
            <a:r>
              <a:rPr lang="en-US" sz="2000"/>
              <a:t>28,4;37,3;35,3;36,6;28,6;26,0;30,8;37,5;</a:t>
            </a:r>
            <a:r>
              <a:rPr lang="kk-KZ" sz="2000"/>
              <a:t> </a:t>
            </a:r>
            <a:r>
              <a:rPr lang="en-US" sz="2000"/>
              <a:t>33,5;27,7;34,8;35,3;37,4;</a:t>
            </a:r>
            <a:endParaRPr lang="kk-KZ" sz="2000"/>
          </a:p>
          <a:p>
            <a:r>
              <a:rPr lang="en-US" sz="2000"/>
              <a:t>32,1;33,5;32,1;40,3;45,1;26,1;</a:t>
            </a:r>
            <a:r>
              <a:rPr lang="kk-KZ" sz="2000"/>
              <a:t> </a:t>
            </a:r>
            <a:r>
              <a:rPr lang="en-US" sz="2000"/>
              <a:t>40,8;32,1;32,0;35,4.</a:t>
            </a:r>
          </a:p>
          <a:p>
            <a:r>
              <a:rPr lang="kk-KZ" sz="2000"/>
              <a:t>Тең аралықпен вариациялық қатар құрып, жиынтық жиілік пен қатыстық жиілікті табу керек.</a:t>
            </a:r>
            <a:endParaRPr lang="ru-RU" sz="2000"/>
          </a:p>
        </p:txBody>
      </p:sp>
      <p:sp>
        <p:nvSpPr>
          <p:cNvPr id="4" name="TextBox 3"/>
          <p:cNvSpPr txBox="1"/>
          <p:nvPr/>
        </p:nvSpPr>
        <p:spPr>
          <a:xfrm>
            <a:off x="703385" y="4299493"/>
            <a:ext cx="7650299" cy="369332"/>
          </a:xfrm>
          <a:prstGeom prst="rect">
            <a:avLst/>
          </a:prstGeom>
          <a:noFill/>
        </p:spPr>
        <p:txBody>
          <a:bodyPr wrap="none" rtlCol="0">
            <a:spAutoFit/>
          </a:bodyPr>
          <a:lstStyle/>
          <a:p>
            <a:r>
              <a:rPr lang="kk-KZ" dirty="0"/>
              <a:t>Шешімі: </a:t>
            </a:r>
            <a:r>
              <a:rPr lang="en-US" dirty="0"/>
              <a:t>n=60 </a:t>
            </a:r>
            <a:r>
              <a:rPr lang="ru-RU" dirty="0" err="1"/>
              <a:t>Стерджесс</a:t>
            </a:r>
            <a:r>
              <a:rPr lang="ru-RU" dirty="0"/>
              <a:t> </a:t>
            </a:r>
            <a:r>
              <a:rPr lang="ru-RU" dirty="0" err="1"/>
              <a:t>формуласына</a:t>
            </a:r>
            <a:r>
              <a:rPr lang="ru-RU" dirty="0"/>
              <a:t> </a:t>
            </a:r>
            <a:r>
              <a:rPr lang="kk-KZ" dirty="0"/>
              <a:t>қойып, аралық санын анықтаймыз: </a:t>
            </a:r>
            <a:endParaRPr lang="ru-RU" dirty="0"/>
          </a:p>
        </p:txBody>
      </p:sp>
      <p:pic>
        <p:nvPicPr>
          <p:cNvPr id="7" name="Рисунок 6">
            <a:extLst>
              <a:ext uri="{FF2B5EF4-FFF2-40B4-BE49-F238E27FC236}">
                <a16:creationId xmlns:a16="http://schemas.microsoft.com/office/drawing/2014/main" id="{75AE95FC-C1CC-8DF9-8FC7-EA335C4C542D}"/>
              </a:ext>
            </a:extLst>
          </p:cNvPr>
          <p:cNvPicPr>
            <a:picLocks noChangeAspect="1"/>
          </p:cNvPicPr>
          <p:nvPr/>
        </p:nvPicPr>
        <p:blipFill rotWithShape="1">
          <a:blip r:embed="rId2"/>
          <a:srcRect l="33028" t="75795" r="14412" b="16131"/>
          <a:stretch/>
        </p:blipFill>
        <p:spPr>
          <a:xfrm>
            <a:off x="8044962" y="4378678"/>
            <a:ext cx="3356800" cy="298939"/>
          </a:xfrm>
          <a:prstGeom prst="rect">
            <a:avLst/>
          </a:prstGeom>
        </p:spPr>
      </p:pic>
      <p:sp>
        <p:nvSpPr>
          <p:cNvPr id="5" name="TextBox 4"/>
          <p:cNvSpPr txBox="1"/>
          <p:nvPr/>
        </p:nvSpPr>
        <p:spPr>
          <a:xfrm>
            <a:off x="703385" y="4898493"/>
            <a:ext cx="4459875" cy="369332"/>
          </a:xfrm>
          <a:prstGeom prst="rect">
            <a:avLst/>
          </a:prstGeom>
          <a:noFill/>
        </p:spPr>
        <p:txBody>
          <a:bodyPr wrap="none" rtlCol="0">
            <a:spAutoFit/>
          </a:bodyPr>
          <a:lstStyle/>
          <a:p>
            <a:r>
              <a:rPr lang="kk-KZ"/>
              <a:t>Аралық жиілігінің ұзындығын анықтаймыз:</a:t>
            </a:r>
            <a:endParaRPr lang="ru-RU"/>
          </a:p>
        </p:txBody>
      </p:sp>
      <p:sp>
        <p:nvSpPr>
          <p:cNvPr id="6" name="Прямоугольник 5">
            <a:extLst>
              <a:ext uri="{FF2B5EF4-FFF2-40B4-BE49-F238E27FC236}">
                <a16:creationId xmlns:a16="http://schemas.microsoft.com/office/drawing/2014/main" id="{4C1F3DBB-3333-4ABF-AD33-A38B5B19A7DE}"/>
              </a:ext>
            </a:extLst>
          </p:cNvPr>
          <p:cNvSpPr/>
          <p:nvPr/>
        </p:nvSpPr>
        <p:spPr>
          <a:xfrm>
            <a:off x="179294" y="5944510"/>
            <a:ext cx="12012706" cy="400110"/>
          </a:xfrm>
          <a:prstGeom prst="rect">
            <a:avLst/>
          </a:prstGeom>
        </p:spPr>
        <p:txBody>
          <a:bodyPr wrap="square">
            <a:spAutoFit/>
          </a:bodyPr>
          <a:lstStyle/>
          <a:p>
            <a:r>
              <a:rPr lang="ru-RU" sz="1000" dirty="0" err="1"/>
              <a:t>Стерджесс</a:t>
            </a:r>
            <a:r>
              <a:rPr lang="ru-RU" sz="1000" dirty="0"/>
              <a:t> </a:t>
            </a:r>
            <a:r>
              <a:rPr lang="ru-RU" sz="1000" dirty="0" err="1"/>
              <a:t>формуласы</a:t>
            </a:r>
            <a:r>
              <a:rPr lang="ru-RU" sz="1000" dirty="0"/>
              <a:t> — </a:t>
            </a:r>
            <a:r>
              <a:rPr lang="ru-RU" sz="1000" dirty="0" err="1"/>
              <a:t>бұл</a:t>
            </a:r>
            <a:r>
              <a:rPr lang="ru-RU" sz="1000" dirty="0"/>
              <a:t> </a:t>
            </a:r>
            <a:r>
              <a:rPr lang="ru-RU" sz="1000" dirty="0" err="1"/>
              <a:t>статистикада</a:t>
            </a:r>
            <a:r>
              <a:rPr lang="ru-RU" sz="1000" dirty="0"/>
              <a:t> </a:t>
            </a:r>
            <a:r>
              <a:rPr lang="ru-RU" sz="1000" dirty="0" err="1"/>
              <a:t>берілген</a:t>
            </a:r>
            <a:r>
              <a:rPr lang="ru-RU" sz="1000" dirty="0"/>
              <a:t> </a:t>
            </a:r>
            <a:r>
              <a:rPr lang="ru-RU" sz="1000" dirty="0" err="1"/>
              <a:t>бақылау</a:t>
            </a:r>
            <a:r>
              <a:rPr lang="ru-RU" sz="1000" dirty="0"/>
              <a:t> </a:t>
            </a:r>
            <a:r>
              <a:rPr lang="ru-RU" sz="1000" dirty="0" err="1"/>
              <a:t>санына</a:t>
            </a:r>
            <a:r>
              <a:rPr lang="ru-RU" sz="1000" dirty="0"/>
              <a:t> (</a:t>
            </a:r>
            <a:r>
              <a:rPr lang="ru-RU" sz="1000" dirty="0" err="1"/>
              <a:t>деректер</a:t>
            </a:r>
            <a:r>
              <a:rPr lang="ru-RU" sz="1000" dirty="0"/>
              <a:t> </a:t>
            </a:r>
            <a:r>
              <a:rPr lang="ru-RU" sz="1000" dirty="0" err="1"/>
              <a:t>көлеміне</a:t>
            </a:r>
            <a:r>
              <a:rPr lang="ru-RU" sz="1000" dirty="0"/>
              <a:t>) </a:t>
            </a:r>
            <a:r>
              <a:rPr lang="ru-RU" sz="1000" dirty="0" err="1"/>
              <a:t>байланысты</a:t>
            </a:r>
            <a:r>
              <a:rPr lang="ru-RU" sz="1000" dirty="0"/>
              <a:t> </a:t>
            </a:r>
            <a:r>
              <a:rPr lang="ru-RU" sz="1000" dirty="0" err="1"/>
              <a:t>гистограммадағы</a:t>
            </a:r>
            <a:r>
              <a:rPr lang="ru-RU" sz="1000" dirty="0"/>
              <a:t> </a:t>
            </a:r>
            <a:r>
              <a:rPr lang="ru-RU" sz="1000" dirty="0" err="1"/>
              <a:t>сыныптар</a:t>
            </a:r>
            <a:r>
              <a:rPr lang="ru-RU" sz="1000" dirty="0"/>
              <a:t> (</a:t>
            </a:r>
            <a:r>
              <a:rPr lang="ru-RU" sz="1000" dirty="0" err="1"/>
              <a:t>бөлшектер</a:t>
            </a:r>
            <a:r>
              <a:rPr lang="ru-RU" sz="1000" dirty="0"/>
              <a:t>) </a:t>
            </a:r>
            <a:r>
              <a:rPr lang="ru-RU" sz="1000" dirty="0" err="1"/>
              <a:t>санын</a:t>
            </a:r>
            <a:r>
              <a:rPr lang="ru-RU" sz="1000" dirty="0"/>
              <a:t> </a:t>
            </a:r>
            <a:r>
              <a:rPr lang="ru-RU" sz="1000" dirty="0" err="1"/>
              <a:t>анықтауға</a:t>
            </a:r>
            <a:r>
              <a:rPr lang="ru-RU" sz="1000" dirty="0"/>
              <a:t> </a:t>
            </a:r>
            <a:r>
              <a:rPr lang="ru-RU" sz="1000" dirty="0" err="1"/>
              <a:t>арналған</a:t>
            </a:r>
            <a:r>
              <a:rPr lang="ru-RU" sz="1000" dirty="0"/>
              <a:t> </a:t>
            </a:r>
            <a:r>
              <a:rPr lang="ru-RU" sz="1000" dirty="0" err="1"/>
              <a:t>формула.Ол</a:t>
            </a:r>
            <a:r>
              <a:rPr lang="ru-RU" sz="1000" dirty="0"/>
              <a:t> </a:t>
            </a:r>
            <a:r>
              <a:rPr lang="ru-RU" sz="1000" dirty="0" err="1"/>
              <a:t>деректерді</a:t>
            </a:r>
            <a:r>
              <a:rPr lang="ru-RU" sz="1000" dirty="0"/>
              <a:t> </a:t>
            </a:r>
            <a:r>
              <a:rPr lang="ru-RU" sz="1000" dirty="0" err="1"/>
              <a:t>топтаудағы</a:t>
            </a:r>
            <a:r>
              <a:rPr lang="ru-RU" sz="1000" dirty="0"/>
              <a:t> </a:t>
            </a:r>
            <a:r>
              <a:rPr lang="ru-RU" sz="1000" dirty="0" err="1"/>
              <a:t>сынып</a:t>
            </a:r>
            <a:r>
              <a:rPr lang="ru-RU" sz="1000" dirty="0"/>
              <a:t> </a:t>
            </a:r>
            <a:r>
              <a:rPr lang="ru-RU" sz="1000" dirty="0" err="1"/>
              <a:t>санын</a:t>
            </a:r>
            <a:r>
              <a:rPr lang="ru-RU" sz="1000" dirty="0"/>
              <a:t> </a:t>
            </a:r>
            <a:r>
              <a:rPr lang="ru-RU" sz="1000" dirty="0" err="1"/>
              <a:t>есептеп</a:t>
            </a:r>
            <a:r>
              <a:rPr lang="ru-RU" sz="1000" dirty="0"/>
              <a:t>, </a:t>
            </a:r>
            <a:r>
              <a:rPr lang="ru-RU" sz="1000" dirty="0" err="1"/>
              <a:t>ақпаратты</a:t>
            </a:r>
            <a:r>
              <a:rPr lang="ru-RU" sz="1000" dirty="0"/>
              <a:t> </a:t>
            </a:r>
            <a:r>
              <a:rPr lang="ru-RU" sz="1000" dirty="0" err="1"/>
              <a:t>ыңғайлы</a:t>
            </a:r>
            <a:r>
              <a:rPr lang="ru-RU" sz="1000" dirty="0"/>
              <a:t> </a:t>
            </a:r>
            <a:r>
              <a:rPr lang="ru-RU" sz="1000" dirty="0" err="1"/>
              <a:t>әрі</a:t>
            </a:r>
            <a:r>
              <a:rPr lang="ru-RU" sz="1000" dirty="0"/>
              <a:t> </a:t>
            </a:r>
            <a:r>
              <a:rPr lang="ru-RU" sz="1000" dirty="0" err="1"/>
              <a:t>көрнекі</a:t>
            </a:r>
            <a:r>
              <a:rPr lang="ru-RU" sz="1000" dirty="0"/>
              <a:t> </a:t>
            </a:r>
            <a:r>
              <a:rPr lang="ru-RU" sz="1000" dirty="0" err="1"/>
              <a:t>түрде</a:t>
            </a:r>
            <a:r>
              <a:rPr lang="ru-RU" sz="1000" dirty="0"/>
              <a:t> </a:t>
            </a:r>
            <a:r>
              <a:rPr lang="ru-RU" sz="1000" dirty="0" err="1"/>
              <a:t>көрсетуге</a:t>
            </a:r>
            <a:r>
              <a:rPr lang="ru-RU" sz="1000" dirty="0"/>
              <a:t> </a:t>
            </a:r>
            <a:r>
              <a:rPr lang="ru-RU" sz="1000" dirty="0" err="1"/>
              <a:t>көмектеседі</a:t>
            </a:r>
            <a:r>
              <a:rPr lang="ru-RU" sz="1000" dirty="0"/>
              <a:t>.</a:t>
            </a:r>
          </a:p>
        </p:txBody>
      </p:sp>
    </p:spTree>
    <p:extLst>
      <p:ext uri="{BB962C8B-B14F-4D97-AF65-F5344CB8AC3E}">
        <p14:creationId xmlns:p14="http://schemas.microsoft.com/office/powerpoint/2010/main" val="1111496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D96FA-C79F-C1B7-25E4-E5F9C383721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EE9254-4405-C075-422E-D9E0028F8BAD}"/>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B6ACE058-FF4E-72E4-E393-6905E9A544FB}"/>
              </a:ext>
            </a:extLst>
          </p:cNvPr>
          <p:cNvSpPr>
            <a:spLocks noGrp="1"/>
          </p:cNvSpPr>
          <p:nvPr>
            <p:ph type="sldNum" sz="quarter" idx="12"/>
          </p:nvPr>
        </p:nvSpPr>
        <p:spPr/>
        <p:txBody>
          <a:bodyPr/>
          <a:lstStyle/>
          <a:p>
            <a:fld id="{793BF681-E6C0-4585-AB5B-5D9BA61AFC5A}" type="slidenum">
              <a:rPr lang="ru-RU" smtClean="0"/>
              <a:t>13</a:t>
            </a:fld>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1983621575"/>
              </p:ext>
            </p:extLst>
          </p:nvPr>
        </p:nvGraphicFramePr>
        <p:xfrm>
          <a:off x="962827" y="1200522"/>
          <a:ext cx="9907424" cy="4696076"/>
        </p:xfrm>
        <a:graphic>
          <a:graphicData uri="http://schemas.openxmlformats.org/drawingml/2006/table">
            <a:tbl>
              <a:tblPr firstRow="1" bandRow="1">
                <a:tableStyleId>{5C22544A-7EE6-4342-B048-85BDC9FD1C3A}</a:tableStyleId>
              </a:tblPr>
              <a:tblGrid>
                <a:gridCol w="2476856">
                  <a:extLst>
                    <a:ext uri="{9D8B030D-6E8A-4147-A177-3AD203B41FA5}">
                      <a16:colId xmlns:a16="http://schemas.microsoft.com/office/drawing/2014/main" val="20000"/>
                    </a:ext>
                  </a:extLst>
                </a:gridCol>
                <a:gridCol w="2476856">
                  <a:extLst>
                    <a:ext uri="{9D8B030D-6E8A-4147-A177-3AD203B41FA5}">
                      <a16:colId xmlns:a16="http://schemas.microsoft.com/office/drawing/2014/main" val="20001"/>
                    </a:ext>
                  </a:extLst>
                </a:gridCol>
                <a:gridCol w="2476856">
                  <a:extLst>
                    <a:ext uri="{9D8B030D-6E8A-4147-A177-3AD203B41FA5}">
                      <a16:colId xmlns:a16="http://schemas.microsoft.com/office/drawing/2014/main" val="20002"/>
                    </a:ext>
                  </a:extLst>
                </a:gridCol>
                <a:gridCol w="2476856">
                  <a:extLst>
                    <a:ext uri="{9D8B030D-6E8A-4147-A177-3AD203B41FA5}">
                      <a16:colId xmlns:a16="http://schemas.microsoft.com/office/drawing/2014/main" val="20003"/>
                    </a:ext>
                  </a:extLst>
                </a:gridCol>
              </a:tblGrid>
              <a:tr h="833388">
                <a:tc>
                  <a:txBody>
                    <a:bodyPr/>
                    <a:lstStyle/>
                    <a:p>
                      <a:r>
                        <a:rPr lang="kk-KZ"/>
                        <a:t>Салмақ (кг) бойынша аралық</a:t>
                      </a:r>
                      <a:endParaRPr lang="ru-RU"/>
                    </a:p>
                  </a:txBody>
                  <a:tcPr/>
                </a:tc>
                <a:tc>
                  <a:txBody>
                    <a:bodyPr/>
                    <a:lstStyle/>
                    <a:p>
                      <a:r>
                        <a:rPr lang="kk-KZ"/>
                        <a:t>Аралықтағы құс саны (</a:t>
                      </a:r>
                      <a:r>
                        <a:rPr lang="en-US"/>
                        <a:t>ni</a:t>
                      </a:r>
                      <a:r>
                        <a:rPr lang="kk-KZ"/>
                        <a:t>)</a:t>
                      </a:r>
                      <a:endParaRPr lang="ru-RU"/>
                    </a:p>
                  </a:txBody>
                  <a:tcPr/>
                </a:tc>
                <a:tc>
                  <a:txBody>
                    <a:bodyPr/>
                    <a:lstStyle/>
                    <a:p>
                      <a:r>
                        <a:rPr lang="kk-KZ"/>
                        <a:t>Құстың</a:t>
                      </a:r>
                      <a:r>
                        <a:rPr lang="kk-KZ" baseline="0"/>
                        <a:t> жиынтық саны (</a:t>
                      </a:r>
                      <a:r>
                        <a:rPr lang="en-US" baseline="0"/>
                        <a:t>Si</a:t>
                      </a:r>
                      <a:r>
                        <a:rPr lang="kk-KZ" baseline="0"/>
                        <a:t>)</a:t>
                      </a:r>
                      <a:endParaRPr lang="ru-RU"/>
                    </a:p>
                  </a:txBody>
                  <a:tcPr/>
                </a:tc>
                <a:tc>
                  <a:txBody>
                    <a:bodyPr/>
                    <a:lstStyle/>
                    <a:p>
                      <a:r>
                        <a:rPr lang="kk-KZ"/>
                        <a:t>Қатыстық</a:t>
                      </a:r>
                      <a:r>
                        <a:rPr lang="kk-KZ" baseline="0"/>
                        <a:t> жиілік (</a:t>
                      </a:r>
                      <a:r>
                        <a:rPr lang="en-US" baseline="0"/>
                        <a:t>wi</a:t>
                      </a:r>
                      <a:r>
                        <a:rPr lang="kk-KZ" baseline="0"/>
                        <a:t>)</a:t>
                      </a:r>
                      <a:endParaRPr lang="ru-RU"/>
                    </a:p>
                  </a:txBody>
                  <a:tcPr/>
                </a:tc>
                <a:extLst>
                  <a:ext uri="{0D108BD9-81ED-4DB2-BD59-A6C34878D82A}">
                    <a16:rowId xmlns:a16="http://schemas.microsoft.com/office/drawing/2014/main" val="10000"/>
                  </a:ext>
                </a:extLst>
              </a:tr>
              <a:tr h="482836">
                <a:tc>
                  <a:txBody>
                    <a:bodyPr/>
                    <a:lstStyle/>
                    <a:p>
                      <a:r>
                        <a:rPr lang="kk-KZ"/>
                        <a:t>23,1-26,1</a:t>
                      </a:r>
                      <a:endParaRPr lang="ru-RU"/>
                    </a:p>
                  </a:txBody>
                  <a:tcPr/>
                </a:tc>
                <a:tc>
                  <a:txBody>
                    <a:bodyPr/>
                    <a:lstStyle/>
                    <a:p>
                      <a:r>
                        <a:rPr lang="en-US"/>
                        <a:t>6</a:t>
                      </a:r>
                      <a:endParaRPr lang="ru-RU"/>
                    </a:p>
                  </a:txBody>
                  <a:tcPr/>
                </a:tc>
                <a:tc>
                  <a:txBody>
                    <a:bodyPr/>
                    <a:lstStyle/>
                    <a:p>
                      <a:r>
                        <a:rPr lang="en-US"/>
                        <a:t>6</a:t>
                      </a:r>
                      <a:endParaRPr lang="ru-RU"/>
                    </a:p>
                  </a:txBody>
                  <a:tcPr/>
                </a:tc>
                <a:tc>
                  <a:txBody>
                    <a:bodyPr/>
                    <a:lstStyle/>
                    <a:p>
                      <a:r>
                        <a:rPr lang="en-US"/>
                        <a:t>0,100</a:t>
                      </a:r>
                      <a:endParaRPr lang="ru-RU"/>
                    </a:p>
                  </a:txBody>
                  <a:tcPr/>
                </a:tc>
                <a:extLst>
                  <a:ext uri="{0D108BD9-81ED-4DB2-BD59-A6C34878D82A}">
                    <a16:rowId xmlns:a16="http://schemas.microsoft.com/office/drawing/2014/main" val="10001"/>
                  </a:ext>
                </a:extLst>
              </a:tr>
              <a:tr h="482836">
                <a:tc>
                  <a:txBody>
                    <a:bodyPr/>
                    <a:lstStyle/>
                    <a:p>
                      <a:r>
                        <a:rPr lang="kk-KZ"/>
                        <a:t>26,1-29,2</a:t>
                      </a:r>
                      <a:endParaRPr lang="ru-RU"/>
                    </a:p>
                  </a:txBody>
                  <a:tcPr/>
                </a:tc>
                <a:tc>
                  <a:txBody>
                    <a:bodyPr/>
                    <a:lstStyle/>
                    <a:p>
                      <a:r>
                        <a:rPr lang="en-US"/>
                        <a:t>8</a:t>
                      </a:r>
                      <a:endParaRPr lang="ru-RU"/>
                    </a:p>
                  </a:txBody>
                  <a:tcPr/>
                </a:tc>
                <a:tc>
                  <a:txBody>
                    <a:bodyPr/>
                    <a:lstStyle/>
                    <a:p>
                      <a:r>
                        <a:rPr lang="en-US"/>
                        <a:t>14</a:t>
                      </a:r>
                      <a:endParaRPr lang="ru-RU"/>
                    </a:p>
                  </a:txBody>
                  <a:tcPr/>
                </a:tc>
                <a:tc>
                  <a:txBody>
                    <a:bodyPr/>
                    <a:lstStyle/>
                    <a:p>
                      <a:r>
                        <a:rPr lang="en-US"/>
                        <a:t>0,133</a:t>
                      </a:r>
                      <a:endParaRPr lang="ru-RU"/>
                    </a:p>
                  </a:txBody>
                  <a:tcPr/>
                </a:tc>
                <a:extLst>
                  <a:ext uri="{0D108BD9-81ED-4DB2-BD59-A6C34878D82A}">
                    <a16:rowId xmlns:a16="http://schemas.microsoft.com/office/drawing/2014/main" val="10002"/>
                  </a:ext>
                </a:extLst>
              </a:tr>
              <a:tr h="482836">
                <a:tc>
                  <a:txBody>
                    <a:bodyPr/>
                    <a:lstStyle/>
                    <a:p>
                      <a:r>
                        <a:rPr lang="kk-KZ"/>
                        <a:t>29,2-32,3</a:t>
                      </a:r>
                      <a:endParaRPr lang="ru-RU"/>
                    </a:p>
                  </a:txBody>
                  <a:tcPr/>
                </a:tc>
                <a:tc>
                  <a:txBody>
                    <a:bodyPr/>
                    <a:lstStyle/>
                    <a:p>
                      <a:r>
                        <a:rPr lang="en-US"/>
                        <a:t>12</a:t>
                      </a:r>
                      <a:endParaRPr lang="ru-RU"/>
                    </a:p>
                  </a:txBody>
                  <a:tcPr/>
                </a:tc>
                <a:tc>
                  <a:txBody>
                    <a:bodyPr/>
                    <a:lstStyle/>
                    <a:p>
                      <a:r>
                        <a:rPr lang="en-US"/>
                        <a:t>26</a:t>
                      </a:r>
                      <a:endParaRPr lang="ru-RU"/>
                    </a:p>
                  </a:txBody>
                  <a:tcPr/>
                </a:tc>
                <a:tc>
                  <a:txBody>
                    <a:bodyPr/>
                    <a:lstStyle/>
                    <a:p>
                      <a:r>
                        <a:rPr lang="en-US"/>
                        <a:t>0,200</a:t>
                      </a:r>
                      <a:endParaRPr lang="ru-RU"/>
                    </a:p>
                  </a:txBody>
                  <a:tcPr/>
                </a:tc>
                <a:extLst>
                  <a:ext uri="{0D108BD9-81ED-4DB2-BD59-A6C34878D82A}">
                    <a16:rowId xmlns:a16="http://schemas.microsoft.com/office/drawing/2014/main" val="10003"/>
                  </a:ext>
                </a:extLst>
              </a:tr>
              <a:tr h="482836">
                <a:tc>
                  <a:txBody>
                    <a:bodyPr/>
                    <a:lstStyle/>
                    <a:p>
                      <a:r>
                        <a:rPr lang="kk-KZ"/>
                        <a:t>32,3-35,4</a:t>
                      </a:r>
                      <a:endParaRPr lang="ru-RU"/>
                    </a:p>
                  </a:txBody>
                  <a:tcPr/>
                </a:tc>
                <a:tc>
                  <a:txBody>
                    <a:bodyPr/>
                    <a:lstStyle/>
                    <a:p>
                      <a:r>
                        <a:rPr lang="en-US"/>
                        <a:t>13</a:t>
                      </a:r>
                      <a:endParaRPr lang="ru-RU"/>
                    </a:p>
                  </a:txBody>
                  <a:tcPr/>
                </a:tc>
                <a:tc>
                  <a:txBody>
                    <a:bodyPr/>
                    <a:lstStyle/>
                    <a:p>
                      <a:r>
                        <a:rPr lang="en-US"/>
                        <a:t>39</a:t>
                      </a:r>
                      <a:endParaRPr lang="ru-RU"/>
                    </a:p>
                  </a:txBody>
                  <a:tcPr/>
                </a:tc>
                <a:tc>
                  <a:txBody>
                    <a:bodyPr/>
                    <a:lstStyle/>
                    <a:p>
                      <a:r>
                        <a:rPr lang="en-US"/>
                        <a:t>0,217</a:t>
                      </a:r>
                      <a:endParaRPr lang="ru-RU"/>
                    </a:p>
                  </a:txBody>
                  <a:tcPr/>
                </a:tc>
                <a:extLst>
                  <a:ext uri="{0D108BD9-81ED-4DB2-BD59-A6C34878D82A}">
                    <a16:rowId xmlns:a16="http://schemas.microsoft.com/office/drawing/2014/main" val="10004"/>
                  </a:ext>
                </a:extLst>
              </a:tr>
              <a:tr h="482836">
                <a:tc>
                  <a:txBody>
                    <a:bodyPr/>
                    <a:lstStyle/>
                    <a:p>
                      <a:r>
                        <a:rPr lang="kk-KZ"/>
                        <a:t>35,4-38,5</a:t>
                      </a:r>
                      <a:endParaRPr lang="ru-RU"/>
                    </a:p>
                  </a:txBody>
                  <a:tcPr/>
                </a:tc>
                <a:tc>
                  <a:txBody>
                    <a:bodyPr/>
                    <a:lstStyle/>
                    <a:p>
                      <a:r>
                        <a:rPr lang="en-US"/>
                        <a:t>9</a:t>
                      </a:r>
                      <a:endParaRPr lang="ru-RU"/>
                    </a:p>
                  </a:txBody>
                  <a:tcPr/>
                </a:tc>
                <a:tc>
                  <a:txBody>
                    <a:bodyPr/>
                    <a:lstStyle/>
                    <a:p>
                      <a:r>
                        <a:rPr lang="en-US"/>
                        <a:t>48</a:t>
                      </a:r>
                      <a:endParaRPr lang="ru-RU"/>
                    </a:p>
                  </a:txBody>
                  <a:tcPr/>
                </a:tc>
                <a:tc>
                  <a:txBody>
                    <a:bodyPr/>
                    <a:lstStyle/>
                    <a:p>
                      <a:r>
                        <a:rPr lang="en-US"/>
                        <a:t>0,150</a:t>
                      </a:r>
                      <a:endParaRPr lang="ru-RU"/>
                    </a:p>
                  </a:txBody>
                  <a:tcPr/>
                </a:tc>
                <a:extLst>
                  <a:ext uri="{0D108BD9-81ED-4DB2-BD59-A6C34878D82A}">
                    <a16:rowId xmlns:a16="http://schemas.microsoft.com/office/drawing/2014/main" val="10005"/>
                  </a:ext>
                </a:extLst>
              </a:tr>
              <a:tr h="482836">
                <a:tc>
                  <a:txBody>
                    <a:bodyPr/>
                    <a:lstStyle/>
                    <a:p>
                      <a:r>
                        <a:rPr lang="kk-KZ"/>
                        <a:t>38,5-41,6</a:t>
                      </a:r>
                      <a:endParaRPr lang="ru-RU"/>
                    </a:p>
                  </a:txBody>
                  <a:tcPr/>
                </a:tc>
                <a:tc>
                  <a:txBody>
                    <a:bodyPr/>
                    <a:lstStyle/>
                    <a:p>
                      <a:r>
                        <a:rPr lang="en-US"/>
                        <a:t>7</a:t>
                      </a:r>
                      <a:endParaRPr lang="ru-RU"/>
                    </a:p>
                  </a:txBody>
                  <a:tcPr/>
                </a:tc>
                <a:tc>
                  <a:txBody>
                    <a:bodyPr/>
                    <a:lstStyle/>
                    <a:p>
                      <a:r>
                        <a:rPr lang="en-US"/>
                        <a:t>55</a:t>
                      </a:r>
                      <a:endParaRPr lang="ru-RU"/>
                    </a:p>
                  </a:txBody>
                  <a:tcPr/>
                </a:tc>
                <a:tc>
                  <a:txBody>
                    <a:bodyPr/>
                    <a:lstStyle/>
                    <a:p>
                      <a:r>
                        <a:rPr lang="en-US"/>
                        <a:t>0,117</a:t>
                      </a:r>
                      <a:endParaRPr lang="ru-RU"/>
                    </a:p>
                  </a:txBody>
                  <a:tcPr/>
                </a:tc>
                <a:extLst>
                  <a:ext uri="{0D108BD9-81ED-4DB2-BD59-A6C34878D82A}">
                    <a16:rowId xmlns:a16="http://schemas.microsoft.com/office/drawing/2014/main" val="10006"/>
                  </a:ext>
                </a:extLst>
              </a:tr>
              <a:tr h="482836">
                <a:tc>
                  <a:txBody>
                    <a:bodyPr/>
                    <a:lstStyle/>
                    <a:p>
                      <a:r>
                        <a:rPr lang="kk-KZ"/>
                        <a:t>41,6 жоғары</a:t>
                      </a:r>
                      <a:endParaRPr lang="ru-RU"/>
                    </a:p>
                  </a:txBody>
                  <a:tcPr/>
                </a:tc>
                <a:tc>
                  <a:txBody>
                    <a:bodyPr/>
                    <a:lstStyle/>
                    <a:p>
                      <a:r>
                        <a:rPr lang="en-US"/>
                        <a:t>5</a:t>
                      </a:r>
                      <a:endParaRPr lang="ru-RU"/>
                    </a:p>
                  </a:txBody>
                  <a:tcPr/>
                </a:tc>
                <a:tc>
                  <a:txBody>
                    <a:bodyPr/>
                    <a:lstStyle/>
                    <a:p>
                      <a:r>
                        <a:rPr lang="en-US"/>
                        <a:t>60</a:t>
                      </a:r>
                      <a:endParaRPr lang="ru-RU"/>
                    </a:p>
                  </a:txBody>
                  <a:tcPr/>
                </a:tc>
                <a:tc>
                  <a:txBody>
                    <a:bodyPr/>
                    <a:lstStyle/>
                    <a:p>
                      <a:r>
                        <a:rPr lang="en-US"/>
                        <a:t>0,083</a:t>
                      </a:r>
                      <a:endParaRPr lang="ru-RU"/>
                    </a:p>
                  </a:txBody>
                  <a:tcPr/>
                </a:tc>
                <a:extLst>
                  <a:ext uri="{0D108BD9-81ED-4DB2-BD59-A6C34878D82A}">
                    <a16:rowId xmlns:a16="http://schemas.microsoft.com/office/drawing/2014/main" val="10007"/>
                  </a:ext>
                </a:extLst>
              </a:tr>
              <a:tr h="482836">
                <a:tc>
                  <a:txBody>
                    <a:bodyPr/>
                    <a:lstStyle/>
                    <a:p>
                      <a:r>
                        <a:rPr lang="kk-KZ"/>
                        <a:t>барлығы</a:t>
                      </a:r>
                      <a:endParaRPr lang="ru-RU"/>
                    </a:p>
                  </a:txBody>
                  <a:tcPr/>
                </a:tc>
                <a:tc>
                  <a:txBody>
                    <a:bodyPr/>
                    <a:lstStyle/>
                    <a:p>
                      <a:r>
                        <a:rPr lang="en-US"/>
                        <a:t>60</a:t>
                      </a:r>
                      <a:endParaRPr lang="ru-RU"/>
                    </a:p>
                  </a:txBody>
                  <a:tcPr/>
                </a:tc>
                <a:tc>
                  <a:txBody>
                    <a:bodyPr/>
                    <a:lstStyle/>
                    <a:p>
                      <a:r>
                        <a:rPr lang="en-US"/>
                        <a:t>-</a:t>
                      </a:r>
                      <a:endParaRPr lang="ru-RU"/>
                    </a:p>
                  </a:txBody>
                  <a:tcPr/>
                </a:tc>
                <a:tc>
                  <a:txBody>
                    <a:bodyPr/>
                    <a:lstStyle/>
                    <a:p>
                      <a:r>
                        <a:rPr lang="en-US"/>
                        <a:t>1,000</a:t>
                      </a:r>
                      <a:endParaRPr lang="ru-RU"/>
                    </a:p>
                  </a:txBody>
                  <a:tcPr/>
                </a:tc>
                <a:extLst>
                  <a:ext uri="{0D108BD9-81ED-4DB2-BD59-A6C34878D82A}">
                    <a16:rowId xmlns:a16="http://schemas.microsoft.com/office/drawing/2014/main" val="10008"/>
                  </a:ext>
                </a:extLst>
              </a:tr>
            </a:tbl>
          </a:graphicData>
        </a:graphic>
      </p:graphicFrame>
      <p:sp>
        <p:nvSpPr>
          <p:cNvPr id="5" name="TextBox 4"/>
          <p:cNvSpPr txBox="1"/>
          <p:nvPr/>
        </p:nvSpPr>
        <p:spPr>
          <a:xfrm>
            <a:off x="4683095" y="6105039"/>
            <a:ext cx="1067408" cy="369332"/>
          </a:xfrm>
          <a:prstGeom prst="rect">
            <a:avLst/>
          </a:prstGeom>
          <a:noFill/>
        </p:spPr>
        <p:txBody>
          <a:bodyPr wrap="none" rtlCol="0">
            <a:spAutoFit/>
          </a:bodyPr>
          <a:lstStyle/>
          <a:p>
            <a:r>
              <a:rPr lang="kk-KZ"/>
              <a:t>Кесте 1.2</a:t>
            </a:r>
            <a:endParaRPr lang="ru-RU"/>
          </a:p>
        </p:txBody>
      </p:sp>
    </p:spTree>
    <p:extLst>
      <p:ext uri="{BB962C8B-B14F-4D97-AF65-F5344CB8AC3E}">
        <p14:creationId xmlns:p14="http://schemas.microsoft.com/office/powerpoint/2010/main" val="284276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C48B3-A7EB-2141-6CD9-A51D31B770D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B0626F-D28E-1DCF-6FE9-299328492691}"/>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53E8A910-7321-D31F-8D89-38BC3713DAD4}"/>
              </a:ext>
            </a:extLst>
          </p:cNvPr>
          <p:cNvSpPr>
            <a:spLocks noGrp="1"/>
          </p:cNvSpPr>
          <p:nvPr>
            <p:ph type="sldNum" sz="quarter" idx="12"/>
          </p:nvPr>
        </p:nvSpPr>
        <p:spPr/>
        <p:txBody>
          <a:bodyPr/>
          <a:lstStyle/>
          <a:p>
            <a:fld id="{793BF681-E6C0-4585-AB5B-5D9BA61AFC5A}" type="slidenum">
              <a:rPr lang="ru-RU" smtClean="0"/>
              <a:t>14</a:t>
            </a:fld>
            <a:endParaRPr lang="ru-RU"/>
          </a:p>
        </p:txBody>
      </p:sp>
      <p:pic>
        <p:nvPicPr>
          <p:cNvPr id="5" name="Рисунок 4">
            <a:extLst>
              <a:ext uri="{FF2B5EF4-FFF2-40B4-BE49-F238E27FC236}">
                <a16:creationId xmlns:a16="http://schemas.microsoft.com/office/drawing/2014/main" id="{E2956BEE-B210-A3E7-F1A2-5C43F89ECB06}"/>
              </a:ext>
            </a:extLst>
          </p:cNvPr>
          <p:cNvPicPr>
            <a:picLocks noChangeAspect="1"/>
          </p:cNvPicPr>
          <p:nvPr/>
        </p:nvPicPr>
        <p:blipFill rotWithShape="1">
          <a:blip r:embed="rId2"/>
          <a:srcRect t="41146" r="5849" b="16235"/>
          <a:stretch/>
        </p:blipFill>
        <p:spPr>
          <a:xfrm>
            <a:off x="1865469" y="2538486"/>
            <a:ext cx="8395153" cy="1936800"/>
          </a:xfrm>
          <a:prstGeom prst="rect">
            <a:avLst/>
          </a:prstGeom>
        </p:spPr>
      </p:pic>
      <p:sp>
        <p:nvSpPr>
          <p:cNvPr id="3" name="TextBox 2"/>
          <p:cNvSpPr txBox="1"/>
          <p:nvPr/>
        </p:nvSpPr>
        <p:spPr>
          <a:xfrm>
            <a:off x="2119357" y="1615155"/>
            <a:ext cx="9911752" cy="923330"/>
          </a:xfrm>
          <a:prstGeom prst="rect">
            <a:avLst/>
          </a:prstGeom>
          <a:noFill/>
        </p:spPr>
        <p:txBody>
          <a:bodyPr wrap="none" rtlCol="0">
            <a:spAutoFit/>
          </a:bodyPr>
          <a:lstStyle/>
          <a:p>
            <a:r>
              <a:rPr lang="kk-KZ"/>
              <a:t>Аралық ұзындығы </a:t>
            </a:r>
            <a:r>
              <a:rPr lang="en-US"/>
              <a:t>h </a:t>
            </a:r>
            <a:r>
              <a:rPr lang="kk-KZ"/>
              <a:t>3,1 дейін дөңгелектеп алынғандықтан 45,1 мәні 41,6-44,7 аралығына </a:t>
            </a:r>
          </a:p>
          <a:p>
            <a:r>
              <a:rPr lang="kk-KZ"/>
              <a:t>кірмеді, сондықтан соңғы аралық ашық болып саналады. 1,2 кестесінде көрсетілген вариациялық </a:t>
            </a:r>
          </a:p>
          <a:p>
            <a:r>
              <a:rPr lang="kk-KZ"/>
              <a:t>қатарды аламыз. Ары қарай мода мен медиананы анықтаймыз:</a:t>
            </a:r>
            <a:endParaRPr lang="ru-RU"/>
          </a:p>
        </p:txBody>
      </p:sp>
      <p:sp>
        <p:nvSpPr>
          <p:cNvPr id="4" name="TextBox 3"/>
          <p:cNvSpPr txBox="1"/>
          <p:nvPr/>
        </p:nvSpPr>
        <p:spPr>
          <a:xfrm>
            <a:off x="1689520" y="4600444"/>
            <a:ext cx="8679940" cy="646331"/>
          </a:xfrm>
          <a:prstGeom prst="rect">
            <a:avLst/>
          </a:prstGeom>
          <a:noFill/>
        </p:spPr>
        <p:txBody>
          <a:bodyPr wrap="none" rtlCol="0">
            <a:spAutoFit/>
          </a:bodyPr>
          <a:lstStyle/>
          <a:p>
            <a:r>
              <a:rPr lang="kk-KZ"/>
              <a:t>Яғни, құстардың жалпы санының жартысы 33,25 кг, ал жартысы 33,25 кг салмаққа ие. </a:t>
            </a:r>
          </a:p>
          <a:p>
            <a:r>
              <a:rPr lang="kk-KZ"/>
              <a:t>Ең көп кездесетін салмақ 32,92 кг.</a:t>
            </a:r>
            <a:endParaRPr lang="ru-RU"/>
          </a:p>
        </p:txBody>
      </p:sp>
    </p:spTree>
    <p:extLst>
      <p:ext uri="{BB962C8B-B14F-4D97-AF65-F5344CB8AC3E}">
        <p14:creationId xmlns:p14="http://schemas.microsoft.com/office/powerpoint/2010/main" val="97646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AC485-3023-9FD1-9B35-D4EA6FA425B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A535CC-B03C-F0D2-4D1D-355A33485D2A}"/>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273627A1-5B0D-256C-E0D6-DAA5DD7F4220}"/>
              </a:ext>
            </a:extLst>
          </p:cNvPr>
          <p:cNvSpPr>
            <a:spLocks noGrp="1"/>
          </p:cNvSpPr>
          <p:nvPr>
            <p:ph type="sldNum" sz="quarter" idx="12"/>
          </p:nvPr>
        </p:nvSpPr>
        <p:spPr/>
        <p:txBody>
          <a:bodyPr/>
          <a:lstStyle/>
          <a:p>
            <a:fld id="{793BF681-E6C0-4585-AB5B-5D9BA61AFC5A}" type="slidenum">
              <a:rPr lang="ru-RU" smtClean="0"/>
              <a:t>15</a:t>
            </a:fld>
            <a:endParaRPr lang="ru-RU"/>
          </a:p>
        </p:txBody>
      </p:sp>
      <p:pic>
        <p:nvPicPr>
          <p:cNvPr id="4" name="Рисунок 3">
            <a:extLst>
              <a:ext uri="{FF2B5EF4-FFF2-40B4-BE49-F238E27FC236}">
                <a16:creationId xmlns:a16="http://schemas.microsoft.com/office/drawing/2014/main" id="{3EDFB70E-78CF-34B8-34A8-CACDDB61EA8E}"/>
              </a:ext>
            </a:extLst>
          </p:cNvPr>
          <p:cNvPicPr>
            <a:picLocks noChangeAspect="1"/>
          </p:cNvPicPr>
          <p:nvPr/>
        </p:nvPicPr>
        <p:blipFill rotWithShape="1">
          <a:blip r:embed="rId2"/>
          <a:srcRect l="27383" t="38115" r="25502" b="45960"/>
          <a:stretch/>
        </p:blipFill>
        <p:spPr>
          <a:xfrm>
            <a:off x="4062046" y="2980647"/>
            <a:ext cx="3472962" cy="729761"/>
          </a:xfrm>
          <a:prstGeom prst="rect">
            <a:avLst/>
          </a:prstGeom>
        </p:spPr>
      </p:pic>
      <p:sp>
        <p:nvSpPr>
          <p:cNvPr id="3" name="TextBox 2"/>
          <p:cNvSpPr txBox="1"/>
          <p:nvPr/>
        </p:nvSpPr>
        <p:spPr>
          <a:xfrm>
            <a:off x="1207340" y="1577850"/>
            <a:ext cx="10296601" cy="707886"/>
          </a:xfrm>
          <a:prstGeom prst="rect">
            <a:avLst/>
          </a:prstGeom>
          <a:noFill/>
        </p:spPr>
        <p:txBody>
          <a:bodyPr wrap="none" rtlCol="0">
            <a:spAutoFit/>
          </a:bodyPr>
          <a:lstStyle/>
          <a:p>
            <a:r>
              <a:rPr lang="kk-KZ" sz="2000"/>
              <a:t>Орташа арифметикалық мәнді, дисперсияны, асимметрия және эксцесс мәнін есептеу үшін </a:t>
            </a:r>
          </a:p>
          <a:p>
            <a:r>
              <a:rPr lang="kk-KZ" sz="2000"/>
              <a:t>1.3 кестесін құрамыз:</a:t>
            </a:r>
            <a:endParaRPr lang="ru-RU" sz="2000"/>
          </a:p>
        </p:txBody>
      </p:sp>
      <p:sp>
        <p:nvSpPr>
          <p:cNvPr id="5" name="TextBox 4"/>
          <p:cNvSpPr txBox="1"/>
          <p:nvPr/>
        </p:nvSpPr>
        <p:spPr>
          <a:xfrm>
            <a:off x="4167554" y="2611315"/>
            <a:ext cx="2683107" cy="369332"/>
          </a:xfrm>
          <a:prstGeom prst="rect">
            <a:avLst/>
          </a:prstGeom>
          <a:noFill/>
        </p:spPr>
        <p:txBody>
          <a:bodyPr wrap="none" rtlCol="0">
            <a:spAutoFit/>
          </a:bodyPr>
          <a:lstStyle/>
          <a:p>
            <a:r>
              <a:rPr lang="kk-KZ"/>
              <a:t>Арифметикалық орташа: </a:t>
            </a:r>
            <a:endParaRPr lang="ru-RU"/>
          </a:p>
        </p:txBody>
      </p:sp>
      <p:pic>
        <p:nvPicPr>
          <p:cNvPr id="7" name="Рисунок 6">
            <a:extLst>
              <a:ext uri="{FF2B5EF4-FFF2-40B4-BE49-F238E27FC236}">
                <a16:creationId xmlns:a16="http://schemas.microsoft.com/office/drawing/2014/main" id="{3EDFB70E-78CF-34B8-34A8-CACDDB61EA8E}"/>
              </a:ext>
            </a:extLst>
          </p:cNvPr>
          <p:cNvPicPr>
            <a:picLocks noChangeAspect="1"/>
          </p:cNvPicPr>
          <p:nvPr/>
        </p:nvPicPr>
        <p:blipFill rotWithShape="1">
          <a:blip r:embed="rId2"/>
          <a:srcRect l="20620" t="67214" r="25538" b="2856"/>
          <a:stretch/>
        </p:blipFill>
        <p:spPr>
          <a:xfrm>
            <a:off x="3200400" y="4642338"/>
            <a:ext cx="3968934" cy="1371600"/>
          </a:xfrm>
          <a:prstGeom prst="rect">
            <a:avLst/>
          </a:prstGeom>
        </p:spPr>
      </p:pic>
      <p:sp>
        <p:nvSpPr>
          <p:cNvPr id="6" name="TextBox 5"/>
          <p:cNvSpPr txBox="1"/>
          <p:nvPr/>
        </p:nvSpPr>
        <p:spPr>
          <a:xfrm>
            <a:off x="1679331" y="4009292"/>
            <a:ext cx="4501104" cy="369332"/>
          </a:xfrm>
          <a:prstGeom prst="rect">
            <a:avLst/>
          </a:prstGeom>
          <a:noFill/>
        </p:spPr>
        <p:txBody>
          <a:bodyPr wrap="none" rtlCol="0">
            <a:spAutoFit/>
          </a:bodyPr>
          <a:lstStyle/>
          <a:p>
            <a:r>
              <a:rPr lang="kk-KZ"/>
              <a:t>Дисперсия мен орташа квадраттық ауытқу: </a:t>
            </a:r>
            <a:endParaRPr lang="ru-RU"/>
          </a:p>
        </p:txBody>
      </p:sp>
    </p:spTree>
    <p:extLst>
      <p:ext uri="{BB962C8B-B14F-4D97-AF65-F5344CB8AC3E}">
        <p14:creationId xmlns:p14="http://schemas.microsoft.com/office/powerpoint/2010/main" val="48463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43439-9245-6B5A-54BD-2595D5CE7B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3C5E0B-2AF8-EA00-C4D4-B24C5E9434B3}"/>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4C9566FF-87D9-D0E0-7559-364552AB06CF}"/>
              </a:ext>
            </a:extLst>
          </p:cNvPr>
          <p:cNvSpPr>
            <a:spLocks noGrp="1"/>
          </p:cNvSpPr>
          <p:nvPr>
            <p:ph type="sldNum" sz="quarter" idx="12"/>
          </p:nvPr>
        </p:nvSpPr>
        <p:spPr/>
        <p:txBody>
          <a:bodyPr/>
          <a:lstStyle/>
          <a:p>
            <a:fld id="{793BF681-E6C0-4585-AB5B-5D9BA61AFC5A}" type="slidenum">
              <a:rPr lang="ru-RU" smtClean="0"/>
              <a:t>16</a:t>
            </a:fld>
            <a:endParaRPr lang="ru-RU"/>
          </a:p>
        </p:txBody>
      </p:sp>
      <p:pic>
        <p:nvPicPr>
          <p:cNvPr id="5" name="Рисунок 4">
            <a:extLst>
              <a:ext uri="{FF2B5EF4-FFF2-40B4-BE49-F238E27FC236}">
                <a16:creationId xmlns:a16="http://schemas.microsoft.com/office/drawing/2014/main" id="{9E090AC2-752C-95A9-C607-51530D8A5BB5}"/>
              </a:ext>
            </a:extLst>
          </p:cNvPr>
          <p:cNvPicPr>
            <a:picLocks noChangeAspect="1"/>
          </p:cNvPicPr>
          <p:nvPr/>
        </p:nvPicPr>
        <p:blipFill rotWithShape="1">
          <a:blip r:embed="rId2"/>
          <a:srcRect l="30843" t="18274" r="25220" b="50055"/>
          <a:stretch/>
        </p:blipFill>
        <p:spPr>
          <a:xfrm>
            <a:off x="4730262" y="1405071"/>
            <a:ext cx="2795746" cy="597877"/>
          </a:xfrm>
          <a:prstGeom prst="rect">
            <a:avLst/>
          </a:prstGeom>
        </p:spPr>
      </p:pic>
      <p:sp>
        <p:nvSpPr>
          <p:cNvPr id="3" name="TextBox 2"/>
          <p:cNvSpPr txBox="1"/>
          <p:nvPr/>
        </p:nvSpPr>
        <p:spPr>
          <a:xfrm>
            <a:off x="1683521" y="1401510"/>
            <a:ext cx="2678875" cy="369332"/>
          </a:xfrm>
          <a:prstGeom prst="rect">
            <a:avLst/>
          </a:prstGeom>
          <a:noFill/>
        </p:spPr>
        <p:txBody>
          <a:bodyPr wrap="none" rtlCol="0">
            <a:spAutoFit/>
          </a:bodyPr>
          <a:lstStyle/>
          <a:p>
            <a:r>
              <a:rPr lang="kk-KZ"/>
              <a:t>Вариация коэффициенті: </a:t>
            </a:r>
            <a:endParaRPr lang="ru-RU"/>
          </a:p>
        </p:txBody>
      </p:sp>
      <p:pic>
        <p:nvPicPr>
          <p:cNvPr id="8" name="Рисунок 7">
            <a:extLst>
              <a:ext uri="{FF2B5EF4-FFF2-40B4-BE49-F238E27FC236}">
                <a16:creationId xmlns:a16="http://schemas.microsoft.com/office/drawing/2014/main" id="{9E090AC2-752C-95A9-C607-51530D8A5BB5}"/>
              </a:ext>
            </a:extLst>
          </p:cNvPr>
          <p:cNvPicPr>
            <a:picLocks noChangeAspect="1"/>
          </p:cNvPicPr>
          <p:nvPr/>
        </p:nvPicPr>
        <p:blipFill rotWithShape="1">
          <a:blip r:embed="rId2"/>
          <a:srcRect l="744" t="75871" r="28510" b="6896"/>
          <a:stretch/>
        </p:blipFill>
        <p:spPr>
          <a:xfrm>
            <a:off x="2869272" y="2576147"/>
            <a:ext cx="4501661" cy="325315"/>
          </a:xfrm>
          <a:prstGeom prst="rect">
            <a:avLst/>
          </a:prstGeom>
        </p:spPr>
      </p:pic>
      <p:sp>
        <p:nvSpPr>
          <p:cNvPr id="4" name="TextBox 3"/>
          <p:cNvSpPr txBox="1"/>
          <p:nvPr/>
        </p:nvSpPr>
        <p:spPr>
          <a:xfrm>
            <a:off x="1378674" y="1995716"/>
            <a:ext cx="5928995" cy="923330"/>
          </a:xfrm>
          <a:prstGeom prst="rect">
            <a:avLst/>
          </a:prstGeom>
          <a:noFill/>
        </p:spPr>
        <p:txBody>
          <a:bodyPr wrap="none" rtlCol="0">
            <a:spAutoFit/>
          </a:bodyPr>
          <a:lstStyle/>
          <a:p>
            <a:r>
              <a:rPr lang="kk-KZ"/>
              <a:t>Яғни, құстар жиынтығындағы орташа құс салмағы 33,5 кг. </a:t>
            </a:r>
          </a:p>
          <a:p>
            <a:endParaRPr lang="kk-KZ"/>
          </a:p>
          <a:p>
            <a:r>
              <a:rPr lang="kk-KZ"/>
              <a:t>Құс салмағы </a:t>
            </a:r>
            <a:endParaRPr lang="ru-RU"/>
          </a:p>
        </p:txBody>
      </p:sp>
      <p:sp>
        <p:nvSpPr>
          <p:cNvPr id="6" name="TextBox 5"/>
          <p:cNvSpPr txBox="1"/>
          <p:nvPr/>
        </p:nvSpPr>
        <p:spPr>
          <a:xfrm>
            <a:off x="7526008" y="2532130"/>
            <a:ext cx="3230884" cy="646331"/>
          </a:xfrm>
          <a:prstGeom prst="rect">
            <a:avLst/>
          </a:prstGeom>
          <a:noFill/>
        </p:spPr>
        <p:txBody>
          <a:bodyPr wrap="none" rtlCol="0">
            <a:spAutoFit/>
          </a:bodyPr>
          <a:lstStyle/>
          <a:p>
            <a:r>
              <a:rPr lang="kk-KZ"/>
              <a:t>аралығында екені анықталды. </a:t>
            </a:r>
          </a:p>
          <a:p>
            <a:r>
              <a:rPr lang="kk-KZ"/>
              <a:t> </a:t>
            </a:r>
            <a:endParaRPr lang="ru-RU"/>
          </a:p>
        </p:txBody>
      </p:sp>
      <p:sp>
        <p:nvSpPr>
          <p:cNvPr id="9" name="TextBox 8"/>
          <p:cNvSpPr txBox="1"/>
          <p:nvPr/>
        </p:nvSpPr>
        <p:spPr>
          <a:xfrm>
            <a:off x="1378674" y="2910254"/>
            <a:ext cx="8674426" cy="646331"/>
          </a:xfrm>
          <a:prstGeom prst="rect">
            <a:avLst/>
          </a:prstGeom>
          <a:noFill/>
        </p:spPr>
        <p:txBody>
          <a:bodyPr wrap="none" rtlCol="0">
            <a:spAutoFit/>
          </a:bodyPr>
          <a:lstStyle/>
          <a:p>
            <a:r>
              <a:rPr lang="kk-KZ"/>
              <a:t>Бұл құстардың салмағында аз мөлшердегі айырмашылықтың бар екендігін көрсетеді.</a:t>
            </a:r>
            <a:endParaRPr lang="ru-RU"/>
          </a:p>
          <a:p>
            <a:endParaRPr lang="ru-RU"/>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4848" y="3429000"/>
            <a:ext cx="6686550" cy="2609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4430715" y="6013912"/>
            <a:ext cx="1067408" cy="369332"/>
          </a:xfrm>
          <a:prstGeom prst="rect">
            <a:avLst/>
          </a:prstGeom>
          <a:noFill/>
        </p:spPr>
        <p:txBody>
          <a:bodyPr wrap="none" rtlCol="0">
            <a:spAutoFit/>
          </a:bodyPr>
          <a:lstStyle/>
          <a:p>
            <a:r>
              <a:rPr lang="kk-KZ"/>
              <a:t>Кесте 1.3</a:t>
            </a:r>
            <a:endParaRPr lang="ru-RU"/>
          </a:p>
        </p:txBody>
      </p:sp>
    </p:spTree>
    <p:extLst>
      <p:ext uri="{BB962C8B-B14F-4D97-AF65-F5344CB8AC3E}">
        <p14:creationId xmlns:p14="http://schemas.microsoft.com/office/powerpoint/2010/main" val="3702398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D6B88-BE78-24C2-903A-C05080AC131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84A4D9-9A83-D6E6-AC68-A2CE92E80563}"/>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11A4D177-D7E8-3EF7-9679-AFD4E5F2E32F}"/>
              </a:ext>
            </a:extLst>
          </p:cNvPr>
          <p:cNvSpPr>
            <a:spLocks noGrp="1"/>
          </p:cNvSpPr>
          <p:nvPr>
            <p:ph type="sldNum" sz="quarter" idx="12"/>
          </p:nvPr>
        </p:nvSpPr>
        <p:spPr/>
        <p:txBody>
          <a:bodyPr/>
          <a:lstStyle/>
          <a:p>
            <a:fld id="{793BF681-E6C0-4585-AB5B-5D9BA61AFC5A}" type="slidenum">
              <a:rPr lang="ru-RU" smtClean="0"/>
              <a:t>17</a:t>
            </a:fld>
            <a:endParaRPr lang="ru-RU"/>
          </a:p>
        </p:txBody>
      </p:sp>
      <p:pic>
        <p:nvPicPr>
          <p:cNvPr id="4" name="Рисунок 3">
            <a:extLst>
              <a:ext uri="{FF2B5EF4-FFF2-40B4-BE49-F238E27FC236}">
                <a16:creationId xmlns:a16="http://schemas.microsoft.com/office/drawing/2014/main" id="{936C5A47-D5F2-6185-63DF-660CFDFE0578}"/>
              </a:ext>
            </a:extLst>
          </p:cNvPr>
          <p:cNvPicPr>
            <a:picLocks noChangeAspect="1"/>
          </p:cNvPicPr>
          <p:nvPr/>
        </p:nvPicPr>
        <p:blipFill rotWithShape="1">
          <a:blip r:embed="rId2"/>
          <a:srcRect l="16125" t="8765" r="19376" b="66250"/>
          <a:stretch/>
        </p:blipFill>
        <p:spPr>
          <a:xfrm>
            <a:off x="2857500" y="1644162"/>
            <a:ext cx="5363308" cy="1081453"/>
          </a:xfrm>
          <a:prstGeom prst="rect">
            <a:avLst/>
          </a:prstGeom>
        </p:spPr>
      </p:pic>
      <p:pic>
        <p:nvPicPr>
          <p:cNvPr id="5" name="Рисунок 4">
            <a:extLst>
              <a:ext uri="{FF2B5EF4-FFF2-40B4-BE49-F238E27FC236}">
                <a16:creationId xmlns:a16="http://schemas.microsoft.com/office/drawing/2014/main" id="{936C5A47-D5F2-6185-63DF-660CFDFE0578}"/>
              </a:ext>
            </a:extLst>
          </p:cNvPr>
          <p:cNvPicPr>
            <a:picLocks noChangeAspect="1"/>
          </p:cNvPicPr>
          <p:nvPr/>
        </p:nvPicPr>
        <p:blipFill rotWithShape="1">
          <a:blip r:embed="rId2"/>
          <a:srcRect l="5323" t="31919" r="17067" b="38712"/>
          <a:stretch/>
        </p:blipFill>
        <p:spPr>
          <a:xfrm>
            <a:off x="1293075" y="2687872"/>
            <a:ext cx="6453554" cy="1271240"/>
          </a:xfrm>
          <a:prstGeom prst="rect">
            <a:avLst/>
          </a:prstGeom>
        </p:spPr>
      </p:pic>
      <p:sp>
        <p:nvSpPr>
          <p:cNvPr id="3" name="TextBox 2"/>
          <p:cNvSpPr txBox="1"/>
          <p:nvPr/>
        </p:nvSpPr>
        <p:spPr>
          <a:xfrm>
            <a:off x="1679331" y="1415562"/>
            <a:ext cx="2840521" cy="369332"/>
          </a:xfrm>
          <a:prstGeom prst="rect">
            <a:avLst/>
          </a:prstGeom>
          <a:noFill/>
        </p:spPr>
        <p:txBody>
          <a:bodyPr wrap="none" rtlCol="0">
            <a:spAutoFit/>
          </a:bodyPr>
          <a:lstStyle/>
          <a:p>
            <a:r>
              <a:rPr lang="kk-KZ"/>
              <a:t>Ассиметрия коэффициенті:</a:t>
            </a:r>
            <a:endParaRPr lang="ru-RU"/>
          </a:p>
        </p:txBody>
      </p:sp>
      <p:sp>
        <p:nvSpPr>
          <p:cNvPr id="6" name="TextBox 5"/>
          <p:cNvSpPr txBox="1"/>
          <p:nvPr/>
        </p:nvSpPr>
        <p:spPr>
          <a:xfrm>
            <a:off x="904341" y="4233874"/>
            <a:ext cx="10440692" cy="1200329"/>
          </a:xfrm>
          <a:prstGeom prst="rect">
            <a:avLst/>
          </a:prstGeom>
          <a:noFill/>
        </p:spPr>
        <p:txBody>
          <a:bodyPr wrap="square" rtlCol="0">
            <a:spAutoFit/>
          </a:bodyPr>
          <a:lstStyle/>
          <a:p>
            <a:r>
              <a:rPr lang="kk-KZ"/>
              <a:t>Есептелген ассиметрия  коэффициент мәні таралудың аз ауқымда  оңжақтық ассиметриясы бар екендігін көрсетеді. </a:t>
            </a:r>
          </a:p>
          <a:p>
            <a:r>
              <a:rPr lang="kk-KZ"/>
              <a:t>Эксцесс нөлден айтарлықтай ерекшеленеді, ол вариациялық қатардың қалыпты таралудан </a:t>
            </a:r>
          </a:p>
          <a:p>
            <a:r>
              <a:rPr lang="kk-KZ"/>
              <a:t>ерекше екендігін көрсетеді.</a:t>
            </a:r>
            <a:endParaRPr lang="ru-RU"/>
          </a:p>
        </p:txBody>
      </p:sp>
      <p:sp>
        <p:nvSpPr>
          <p:cNvPr id="7" name="Прямоугольник 6">
            <a:extLst>
              <a:ext uri="{FF2B5EF4-FFF2-40B4-BE49-F238E27FC236}">
                <a16:creationId xmlns:a16="http://schemas.microsoft.com/office/drawing/2014/main" id="{1E0B166F-954D-431A-885D-BAF4AA00F979}"/>
              </a:ext>
            </a:extLst>
          </p:cNvPr>
          <p:cNvSpPr/>
          <p:nvPr/>
        </p:nvSpPr>
        <p:spPr>
          <a:xfrm>
            <a:off x="520584" y="5770040"/>
            <a:ext cx="11208205" cy="923330"/>
          </a:xfrm>
          <a:prstGeom prst="rect">
            <a:avLst/>
          </a:prstGeom>
        </p:spPr>
        <p:txBody>
          <a:bodyPr wrap="square">
            <a:spAutoFit/>
          </a:bodyPr>
          <a:lstStyle/>
          <a:p>
            <a:r>
              <a:rPr lang="ru-RU" dirty="0"/>
              <a:t>Эксцесс — </a:t>
            </a:r>
            <a:r>
              <a:rPr lang="ru-RU" dirty="0" err="1"/>
              <a:t>бұл</a:t>
            </a:r>
            <a:r>
              <a:rPr lang="ru-RU" dirty="0"/>
              <a:t> </a:t>
            </a:r>
            <a:r>
              <a:rPr lang="ru-RU" dirty="0" err="1"/>
              <a:t>деректердің</a:t>
            </a:r>
            <a:r>
              <a:rPr lang="ru-RU" dirty="0"/>
              <a:t> </a:t>
            </a:r>
            <a:r>
              <a:rPr lang="ru-RU" dirty="0" err="1"/>
              <a:t>таралуының</a:t>
            </a:r>
            <a:r>
              <a:rPr lang="ru-RU" dirty="0"/>
              <a:t> </a:t>
            </a:r>
            <a:r>
              <a:rPr lang="ru-RU" dirty="0" err="1"/>
              <a:t>қырлығы</a:t>
            </a:r>
            <a:r>
              <a:rPr lang="ru-RU" dirty="0"/>
              <a:t> </a:t>
            </a:r>
            <a:r>
              <a:rPr lang="ru-RU" dirty="0" err="1"/>
              <a:t>немесе</a:t>
            </a:r>
            <a:r>
              <a:rPr lang="ru-RU" dirty="0"/>
              <a:t> </a:t>
            </a:r>
            <a:r>
              <a:rPr lang="ru-RU" dirty="0" err="1"/>
              <a:t>жіңішкелігі</a:t>
            </a:r>
            <a:r>
              <a:rPr lang="ru-RU" dirty="0"/>
              <a:t> </a:t>
            </a:r>
            <a:r>
              <a:rPr lang="ru-RU" dirty="0" err="1"/>
              <a:t>туралы</a:t>
            </a:r>
            <a:r>
              <a:rPr lang="ru-RU" dirty="0"/>
              <a:t> </a:t>
            </a:r>
            <a:r>
              <a:rPr lang="ru-RU" dirty="0" err="1"/>
              <a:t>көрсеткіш.Қарапайым</a:t>
            </a:r>
            <a:r>
              <a:rPr lang="ru-RU" dirty="0"/>
              <a:t> </a:t>
            </a:r>
            <a:r>
              <a:rPr lang="ru-RU" dirty="0" err="1"/>
              <a:t>мысал:Егер</a:t>
            </a:r>
            <a:r>
              <a:rPr lang="ru-RU" dirty="0"/>
              <a:t> </a:t>
            </a:r>
            <a:r>
              <a:rPr lang="ru-RU" dirty="0" err="1"/>
              <a:t>деректердің</a:t>
            </a:r>
            <a:r>
              <a:rPr lang="ru-RU" dirty="0"/>
              <a:t> </a:t>
            </a:r>
            <a:r>
              <a:rPr lang="ru-RU" dirty="0" err="1"/>
              <a:t>графигі</a:t>
            </a:r>
            <a:r>
              <a:rPr lang="ru-RU" dirty="0"/>
              <a:t> </a:t>
            </a:r>
            <a:r>
              <a:rPr lang="ru-RU" dirty="0" err="1"/>
              <a:t>биік</a:t>
            </a:r>
            <a:r>
              <a:rPr lang="ru-RU" dirty="0"/>
              <a:t> </a:t>
            </a:r>
            <a:r>
              <a:rPr lang="ru-RU" dirty="0" err="1"/>
              <a:t>әрі</a:t>
            </a:r>
            <a:r>
              <a:rPr lang="ru-RU" dirty="0"/>
              <a:t> </a:t>
            </a:r>
            <a:r>
              <a:rPr lang="ru-RU" dirty="0" err="1"/>
              <a:t>жіңішке</a:t>
            </a:r>
            <a:r>
              <a:rPr lang="ru-RU" dirty="0"/>
              <a:t> </a:t>
            </a:r>
            <a:r>
              <a:rPr lang="ru-RU" dirty="0" err="1"/>
              <a:t>болса</a:t>
            </a:r>
            <a:r>
              <a:rPr lang="ru-RU" dirty="0"/>
              <a:t> — </a:t>
            </a:r>
            <a:r>
              <a:rPr lang="ru-RU" dirty="0" err="1"/>
              <a:t>бұл</a:t>
            </a:r>
            <a:r>
              <a:rPr lang="ru-RU" dirty="0"/>
              <a:t> </a:t>
            </a:r>
            <a:r>
              <a:rPr lang="ru-RU" dirty="0" err="1"/>
              <a:t>жоғары</a:t>
            </a:r>
            <a:r>
              <a:rPr lang="ru-RU" dirty="0"/>
              <a:t> эксцесс </a:t>
            </a:r>
            <a:r>
              <a:rPr lang="ru-RU" dirty="0" err="1"/>
              <a:t>деп</a:t>
            </a:r>
            <a:r>
              <a:rPr lang="ru-RU" dirty="0"/>
              <a:t> </a:t>
            </a:r>
            <a:r>
              <a:rPr lang="ru-RU" dirty="0" err="1"/>
              <a:t>аталады.Егер</a:t>
            </a:r>
            <a:r>
              <a:rPr lang="ru-RU" dirty="0"/>
              <a:t> график </a:t>
            </a:r>
            <a:r>
              <a:rPr lang="ru-RU" dirty="0" err="1"/>
              <a:t>төмен</a:t>
            </a:r>
            <a:r>
              <a:rPr lang="ru-RU" dirty="0"/>
              <a:t> </a:t>
            </a:r>
            <a:r>
              <a:rPr lang="ru-RU" dirty="0" err="1"/>
              <a:t>және</a:t>
            </a:r>
            <a:r>
              <a:rPr lang="ru-RU" dirty="0"/>
              <a:t> </a:t>
            </a:r>
            <a:r>
              <a:rPr lang="ru-RU" dirty="0" err="1"/>
              <a:t>кең</a:t>
            </a:r>
            <a:r>
              <a:rPr lang="ru-RU" dirty="0"/>
              <a:t> </a:t>
            </a:r>
            <a:r>
              <a:rPr lang="ru-RU" dirty="0" err="1"/>
              <a:t>болса</a:t>
            </a:r>
            <a:r>
              <a:rPr lang="ru-RU" dirty="0"/>
              <a:t> — </a:t>
            </a:r>
            <a:r>
              <a:rPr lang="ru-RU" dirty="0" err="1"/>
              <a:t>бұл</a:t>
            </a:r>
            <a:r>
              <a:rPr lang="ru-RU" dirty="0"/>
              <a:t> </a:t>
            </a:r>
            <a:r>
              <a:rPr lang="ru-RU" dirty="0" err="1"/>
              <a:t>төмен</a:t>
            </a:r>
            <a:r>
              <a:rPr lang="ru-RU" dirty="0"/>
              <a:t> </a:t>
            </a:r>
            <a:r>
              <a:rPr lang="ru-RU" dirty="0" err="1"/>
              <a:t>эксцесс.Ал</a:t>
            </a:r>
            <a:r>
              <a:rPr lang="ru-RU" dirty="0"/>
              <a:t> </a:t>
            </a:r>
            <a:r>
              <a:rPr lang="ru-RU" dirty="0" err="1"/>
              <a:t>қалыпты</a:t>
            </a:r>
            <a:r>
              <a:rPr lang="ru-RU" dirty="0"/>
              <a:t>, тепе-</a:t>
            </a:r>
            <a:r>
              <a:rPr lang="ru-RU" dirty="0" err="1"/>
              <a:t>тең</a:t>
            </a:r>
            <a:r>
              <a:rPr lang="ru-RU" dirty="0"/>
              <a:t> </a:t>
            </a:r>
            <a:r>
              <a:rPr lang="ru-RU" dirty="0" err="1"/>
              <a:t>таралған</a:t>
            </a:r>
            <a:r>
              <a:rPr lang="ru-RU" dirty="0"/>
              <a:t> </a:t>
            </a:r>
            <a:r>
              <a:rPr lang="ru-RU" dirty="0" err="1"/>
              <a:t>деректердің</a:t>
            </a:r>
            <a:r>
              <a:rPr lang="ru-RU" dirty="0"/>
              <a:t> </a:t>
            </a:r>
            <a:r>
              <a:rPr lang="ru-RU" dirty="0" err="1"/>
              <a:t>графигі</a:t>
            </a:r>
            <a:r>
              <a:rPr lang="ru-RU" dirty="0"/>
              <a:t> — </a:t>
            </a:r>
            <a:r>
              <a:rPr lang="ru-RU" dirty="0" err="1"/>
              <a:t>эксцессі</a:t>
            </a:r>
            <a:r>
              <a:rPr lang="ru-RU" dirty="0"/>
              <a:t> </a:t>
            </a:r>
            <a:r>
              <a:rPr lang="ru-RU" dirty="0" err="1"/>
              <a:t>нөлге</a:t>
            </a:r>
            <a:r>
              <a:rPr lang="ru-RU" dirty="0"/>
              <a:t> </a:t>
            </a:r>
            <a:r>
              <a:rPr lang="ru-RU" dirty="0" err="1"/>
              <a:t>жақын</a:t>
            </a:r>
            <a:r>
              <a:rPr lang="ru-RU" dirty="0"/>
              <a:t> </a:t>
            </a:r>
            <a:r>
              <a:rPr lang="ru-RU" dirty="0" err="1"/>
              <a:t>болады</a:t>
            </a:r>
            <a:r>
              <a:rPr lang="ru-RU" dirty="0"/>
              <a:t>.</a:t>
            </a:r>
          </a:p>
        </p:txBody>
      </p:sp>
    </p:spTree>
    <p:extLst>
      <p:ext uri="{BB962C8B-B14F-4D97-AF65-F5344CB8AC3E}">
        <p14:creationId xmlns:p14="http://schemas.microsoft.com/office/powerpoint/2010/main" val="1851062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95CF-8AD2-91B1-B0D8-8A6935CF65D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02B669-0750-B41B-4AC5-52CC97164785}"/>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C741D931-4BC3-B3DC-6A0F-368124CB9C5A}"/>
              </a:ext>
            </a:extLst>
          </p:cNvPr>
          <p:cNvSpPr>
            <a:spLocks noGrp="1"/>
          </p:cNvSpPr>
          <p:nvPr>
            <p:ph type="sldNum" sz="quarter" idx="12"/>
          </p:nvPr>
        </p:nvSpPr>
        <p:spPr/>
        <p:txBody>
          <a:bodyPr/>
          <a:lstStyle/>
          <a:p>
            <a:fld id="{793BF681-E6C0-4585-AB5B-5D9BA61AFC5A}" type="slidenum">
              <a:rPr lang="ru-RU" smtClean="0"/>
              <a:t>18</a:t>
            </a:fld>
            <a:endParaRPr lang="ru-RU"/>
          </a:p>
        </p:txBody>
      </p:sp>
      <p:sp>
        <p:nvSpPr>
          <p:cNvPr id="4" name="TextBox 3">
            <a:extLst>
              <a:ext uri="{FF2B5EF4-FFF2-40B4-BE49-F238E27FC236}">
                <a16:creationId xmlns:a16="http://schemas.microsoft.com/office/drawing/2014/main" id="{B0DF3B59-E35E-2FEB-9D22-FBB65ED6BBD8}"/>
              </a:ext>
            </a:extLst>
          </p:cNvPr>
          <p:cNvSpPr txBox="1"/>
          <p:nvPr/>
        </p:nvSpPr>
        <p:spPr>
          <a:xfrm>
            <a:off x="1359309" y="1197442"/>
            <a:ext cx="10236577" cy="3785652"/>
          </a:xfrm>
          <a:prstGeom prst="rect">
            <a:avLst/>
          </a:prstGeom>
          <a:noFill/>
        </p:spPr>
        <p:txBody>
          <a:bodyPr wrap="square">
            <a:spAutoFit/>
          </a:bodyPr>
          <a:lstStyle/>
          <a:p>
            <a:pPr algn="just"/>
            <a:r>
              <a:rPr lang="ru-RU" sz="2000"/>
              <a:t>Интервалдық вариация қатары графикалық түрде гистограмма және таралу кумуляторлары бейнеленеді. </a:t>
            </a:r>
            <a:endParaRPr lang="ru-RU" sz="2000" dirty="0"/>
          </a:p>
          <a:p>
            <a:pPr algn="just"/>
            <a:endParaRPr lang="ru-RU" sz="2000" dirty="0"/>
          </a:p>
          <a:p>
            <a:pPr algn="just"/>
            <a:r>
              <a:rPr lang="ru-RU" sz="2000"/>
              <a:t>Абсцисса осінде өзгермелі белгінің интервалдарының шекаралары, ал ординат осінде жиілік немесе жиілік қойылады. Әр интервал биіктігі бойынша жиілікке тең тіктөртбұрышқа сәйкес келеді.</a:t>
            </a:r>
            <a:endParaRPr lang="ru-RU" sz="2000" dirty="0"/>
          </a:p>
          <a:p>
            <a:pPr algn="just"/>
            <a:r>
              <a:rPr lang="ru-RU" sz="2000"/>
              <a:t>Жиіліктердің гистограммасы </a:t>
            </a:r>
            <a:r>
              <a:rPr lang="en-US" sz="2000"/>
              <a:t>h </a:t>
            </a:r>
            <a:r>
              <a:rPr lang="ru-RU" sz="2000"/>
              <a:t>негізі мен </a:t>
            </a:r>
            <a:r>
              <a:rPr lang="en-US" sz="2000"/>
              <a:t>nj </a:t>
            </a:r>
            <a:r>
              <a:rPr lang="ru-RU" sz="2000"/>
              <a:t>биіктіктері бар тіктөртбұрыштардан тұратын фигура. </a:t>
            </a:r>
            <a:endParaRPr lang="en-US" sz="2000" dirty="0"/>
          </a:p>
          <a:p>
            <a:pPr algn="just"/>
            <a:endParaRPr lang="en-US" sz="2000" dirty="0"/>
          </a:p>
          <a:p>
            <a:pPr algn="just"/>
            <a:r>
              <a:rPr lang="ru-RU" sz="2000"/>
              <a:t>Салыстырмалы жиіліктердің гистограммасы үшін биіктік ретінде қарастырылады</a:t>
            </a:r>
            <a:endParaRPr lang="en-US" sz="2000" dirty="0"/>
          </a:p>
          <a:p>
            <a:pPr algn="just"/>
            <a:endParaRPr lang="en-US" sz="2000" dirty="0"/>
          </a:p>
          <a:p>
            <a:pPr algn="just"/>
            <a:r>
              <a:rPr lang="kk-KZ" sz="2000"/>
              <a:t>1.1 және 1.2 мысалдарын қарастырайық</a:t>
            </a:r>
            <a:endParaRPr lang="en-US" sz="2000" dirty="0"/>
          </a:p>
        </p:txBody>
      </p:sp>
      <p:pic>
        <p:nvPicPr>
          <p:cNvPr id="7" name="Рисунок 6">
            <a:extLst>
              <a:ext uri="{FF2B5EF4-FFF2-40B4-BE49-F238E27FC236}">
                <a16:creationId xmlns:a16="http://schemas.microsoft.com/office/drawing/2014/main" id="{35956317-7CD9-9BF6-7EE2-15859EF19C9E}"/>
              </a:ext>
            </a:extLst>
          </p:cNvPr>
          <p:cNvPicPr>
            <a:picLocks noChangeAspect="1"/>
          </p:cNvPicPr>
          <p:nvPr/>
        </p:nvPicPr>
        <p:blipFill>
          <a:blip r:embed="rId2"/>
          <a:stretch>
            <a:fillRect/>
          </a:stretch>
        </p:blipFill>
        <p:spPr>
          <a:xfrm>
            <a:off x="10442016" y="3892978"/>
            <a:ext cx="750224" cy="468890"/>
          </a:xfrm>
          <a:prstGeom prst="rect">
            <a:avLst/>
          </a:prstGeom>
        </p:spPr>
      </p:pic>
      <p:sp>
        <p:nvSpPr>
          <p:cNvPr id="3" name="Прямоугольник 2">
            <a:extLst>
              <a:ext uri="{FF2B5EF4-FFF2-40B4-BE49-F238E27FC236}">
                <a16:creationId xmlns:a16="http://schemas.microsoft.com/office/drawing/2014/main" id="{37E8B557-9579-4535-A253-13B3D3045A8F}"/>
              </a:ext>
            </a:extLst>
          </p:cNvPr>
          <p:cNvSpPr/>
          <p:nvPr/>
        </p:nvSpPr>
        <p:spPr>
          <a:xfrm>
            <a:off x="1273983" y="5203147"/>
            <a:ext cx="10918017" cy="1477328"/>
          </a:xfrm>
          <a:prstGeom prst="rect">
            <a:avLst/>
          </a:prstGeom>
        </p:spPr>
        <p:txBody>
          <a:bodyPr wrap="square">
            <a:spAutoFit/>
          </a:bodyPr>
          <a:lstStyle/>
          <a:p>
            <a:r>
              <a:rPr lang="ru-RU" dirty="0" err="1"/>
              <a:t>Таралу</a:t>
            </a:r>
            <a:r>
              <a:rPr lang="ru-RU" dirty="0"/>
              <a:t> </a:t>
            </a:r>
            <a:r>
              <a:rPr lang="ru-RU" dirty="0" err="1"/>
              <a:t>кумуляторы</a:t>
            </a:r>
            <a:r>
              <a:rPr lang="ru-RU" dirty="0"/>
              <a:t> — </a:t>
            </a:r>
            <a:r>
              <a:rPr lang="ru-RU" dirty="0" err="1"/>
              <a:t>кездейсоқ</a:t>
            </a:r>
            <a:r>
              <a:rPr lang="ru-RU" dirty="0"/>
              <a:t> </a:t>
            </a:r>
            <a:r>
              <a:rPr lang="ru-RU" dirty="0" err="1"/>
              <a:t>шаманың</a:t>
            </a:r>
            <a:r>
              <a:rPr lang="ru-RU" dirty="0"/>
              <a:t> </a:t>
            </a:r>
            <a:r>
              <a:rPr lang="ru-RU" dirty="0" err="1"/>
              <a:t>мәндері</a:t>
            </a:r>
            <a:r>
              <a:rPr lang="ru-RU" dirty="0"/>
              <a:t> </a:t>
            </a:r>
            <a:r>
              <a:rPr lang="ru-RU" dirty="0" err="1"/>
              <a:t>белгілі</a:t>
            </a:r>
            <a:r>
              <a:rPr lang="ru-RU" dirty="0"/>
              <a:t> </a:t>
            </a:r>
            <a:r>
              <a:rPr lang="ru-RU" dirty="0" err="1"/>
              <a:t>бір</a:t>
            </a:r>
            <a:r>
              <a:rPr lang="ru-RU" dirty="0"/>
              <a:t> </a:t>
            </a:r>
            <a:r>
              <a:rPr lang="ru-RU" dirty="0" err="1"/>
              <a:t>шектен</a:t>
            </a:r>
            <a:r>
              <a:rPr lang="ru-RU" dirty="0"/>
              <a:t> </a:t>
            </a:r>
            <a:r>
              <a:rPr lang="ru-RU" dirty="0" err="1"/>
              <a:t>аспайтын</a:t>
            </a:r>
            <a:r>
              <a:rPr lang="ru-RU" dirty="0"/>
              <a:t> </a:t>
            </a:r>
            <a:r>
              <a:rPr lang="ru-RU" dirty="0" err="1"/>
              <a:t>деректердің</a:t>
            </a:r>
            <a:r>
              <a:rPr lang="ru-RU" dirty="0"/>
              <a:t> </a:t>
            </a:r>
            <a:r>
              <a:rPr lang="ru-RU" dirty="0" err="1"/>
              <a:t>жиынтығының</a:t>
            </a:r>
            <a:r>
              <a:rPr lang="ru-RU" dirty="0"/>
              <a:t> </a:t>
            </a:r>
            <a:r>
              <a:rPr lang="ru-RU" dirty="0" err="1"/>
              <a:t>үлесін</a:t>
            </a:r>
            <a:r>
              <a:rPr lang="ru-RU" dirty="0"/>
              <a:t> </a:t>
            </a:r>
            <a:r>
              <a:rPr lang="ru-RU" dirty="0" err="1"/>
              <a:t>немесе</a:t>
            </a:r>
            <a:r>
              <a:rPr lang="ru-RU" dirty="0"/>
              <a:t> </a:t>
            </a:r>
            <a:r>
              <a:rPr lang="ru-RU" dirty="0" err="1"/>
              <a:t>санын</a:t>
            </a:r>
            <a:r>
              <a:rPr lang="ru-RU" dirty="0"/>
              <a:t> </a:t>
            </a:r>
            <a:r>
              <a:rPr lang="ru-RU" dirty="0" err="1"/>
              <a:t>көрсететін</a:t>
            </a:r>
            <a:r>
              <a:rPr lang="ru-RU" dirty="0"/>
              <a:t> функция. </a:t>
            </a:r>
            <a:r>
              <a:rPr lang="ru-RU" dirty="0" err="1"/>
              <a:t>Мысалы</a:t>
            </a:r>
            <a:r>
              <a:rPr lang="ru-RU" dirty="0"/>
              <a:t>, </a:t>
            </a:r>
            <a:r>
              <a:rPr lang="ru-RU" dirty="0" err="1"/>
              <a:t>сізде</a:t>
            </a:r>
            <a:r>
              <a:rPr lang="ru-RU" dirty="0"/>
              <a:t> 100 </a:t>
            </a:r>
            <a:r>
              <a:rPr lang="ru-RU" dirty="0" err="1"/>
              <a:t>студенттің</a:t>
            </a:r>
            <a:r>
              <a:rPr lang="ru-RU" dirty="0"/>
              <a:t> </a:t>
            </a:r>
            <a:r>
              <a:rPr lang="ru-RU" dirty="0" err="1"/>
              <a:t>баллдары</a:t>
            </a:r>
            <a:r>
              <a:rPr lang="ru-RU" dirty="0"/>
              <a:t> </a:t>
            </a:r>
            <a:r>
              <a:rPr lang="ru-RU" dirty="0" err="1"/>
              <a:t>бар.Таралу</a:t>
            </a:r>
            <a:r>
              <a:rPr lang="ru-RU" dirty="0"/>
              <a:t> </a:t>
            </a:r>
            <a:r>
              <a:rPr lang="ru-RU" dirty="0" err="1"/>
              <a:t>кумуляторы</a:t>
            </a:r>
            <a:r>
              <a:rPr lang="ru-RU" dirty="0"/>
              <a:t> — </a:t>
            </a:r>
            <a:r>
              <a:rPr lang="ru-RU" dirty="0" err="1"/>
              <a:t>бұл</a:t>
            </a:r>
            <a:r>
              <a:rPr lang="ru-RU" dirty="0"/>
              <a:t> </a:t>
            </a:r>
            <a:r>
              <a:rPr lang="ru-RU" dirty="0" err="1"/>
              <a:t>әрбір</a:t>
            </a:r>
            <a:r>
              <a:rPr lang="ru-RU" dirty="0"/>
              <a:t> </a:t>
            </a:r>
            <a:r>
              <a:rPr lang="ru-RU" dirty="0" err="1"/>
              <a:t>баллға</a:t>
            </a:r>
            <a:r>
              <a:rPr lang="ru-RU" dirty="0"/>
              <a:t> </a:t>
            </a:r>
            <a:r>
              <a:rPr lang="ru-RU" dirty="0" err="1"/>
              <a:t>дейінгі</a:t>
            </a:r>
            <a:r>
              <a:rPr lang="ru-RU" dirty="0"/>
              <a:t> (</a:t>
            </a:r>
            <a:r>
              <a:rPr lang="ru-RU" dirty="0" err="1"/>
              <a:t>немесе</a:t>
            </a:r>
            <a:r>
              <a:rPr lang="ru-RU" dirty="0"/>
              <a:t> </a:t>
            </a:r>
            <a:r>
              <a:rPr lang="ru-RU" dirty="0" err="1"/>
              <a:t>сол</a:t>
            </a:r>
            <a:r>
              <a:rPr lang="ru-RU" dirty="0"/>
              <a:t> </a:t>
            </a:r>
            <a:r>
              <a:rPr lang="ru-RU" dirty="0" err="1"/>
              <a:t>баллды</a:t>
            </a:r>
            <a:r>
              <a:rPr lang="ru-RU" dirty="0"/>
              <a:t> </a:t>
            </a:r>
            <a:r>
              <a:rPr lang="ru-RU" dirty="0" err="1"/>
              <a:t>қоса</a:t>
            </a:r>
            <a:r>
              <a:rPr lang="ru-RU" dirty="0"/>
              <a:t> </a:t>
            </a:r>
            <a:r>
              <a:rPr lang="ru-RU" dirty="0" err="1"/>
              <a:t>алғанда</a:t>
            </a:r>
            <a:r>
              <a:rPr lang="ru-RU" dirty="0"/>
              <a:t>) </a:t>
            </a:r>
            <a:r>
              <a:rPr lang="ru-RU" dirty="0" err="1"/>
              <a:t>қанша</a:t>
            </a:r>
            <a:r>
              <a:rPr lang="ru-RU" dirty="0"/>
              <a:t> </a:t>
            </a:r>
            <a:r>
              <a:rPr lang="ru-RU" dirty="0" err="1"/>
              <a:t>студенттің</a:t>
            </a:r>
            <a:r>
              <a:rPr lang="ru-RU" dirty="0"/>
              <a:t> бар </a:t>
            </a:r>
            <a:r>
              <a:rPr lang="ru-RU" dirty="0" err="1"/>
              <a:t>екенін</a:t>
            </a:r>
            <a:r>
              <a:rPr lang="ru-RU" dirty="0"/>
              <a:t> </a:t>
            </a:r>
            <a:r>
              <a:rPr lang="ru-RU" dirty="0" err="1"/>
              <a:t>көрсетеді.Яғни</a:t>
            </a:r>
            <a:r>
              <a:rPr lang="ru-RU" dirty="0"/>
              <a:t>, </a:t>
            </a:r>
            <a:r>
              <a:rPr lang="ru-RU" dirty="0" err="1"/>
              <a:t>бұл</a:t>
            </a:r>
            <a:r>
              <a:rPr lang="ru-RU" dirty="0"/>
              <a:t> — </a:t>
            </a:r>
            <a:r>
              <a:rPr lang="ru-RU" dirty="0" err="1"/>
              <a:t>деректердің</a:t>
            </a:r>
            <a:r>
              <a:rPr lang="ru-RU" dirty="0"/>
              <a:t> </a:t>
            </a:r>
            <a:r>
              <a:rPr lang="ru-RU" dirty="0" err="1"/>
              <a:t>жинақталған</a:t>
            </a:r>
            <a:r>
              <a:rPr lang="ru-RU" dirty="0"/>
              <a:t> </a:t>
            </a:r>
            <a:r>
              <a:rPr lang="ru-RU" dirty="0" err="1"/>
              <a:t>жиілігі</a:t>
            </a:r>
            <a:r>
              <a:rPr lang="ru-RU" dirty="0"/>
              <a:t>.</a:t>
            </a:r>
          </a:p>
          <a:p>
            <a:endParaRPr lang="ru-RU" dirty="0"/>
          </a:p>
        </p:txBody>
      </p:sp>
    </p:spTree>
    <p:extLst>
      <p:ext uri="{BB962C8B-B14F-4D97-AF65-F5344CB8AC3E}">
        <p14:creationId xmlns:p14="http://schemas.microsoft.com/office/powerpoint/2010/main" val="2412482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89B6-40E6-51D7-E9AA-8875A06485E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45CF55-AFA2-68C2-8615-F634855A1376}"/>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893C6345-0168-E541-FEB5-9D4BF58B6E32}"/>
              </a:ext>
            </a:extLst>
          </p:cNvPr>
          <p:cNvSpPr>
            <a:spLocks noGrp="1"/>
          </p:cNvSpPr>
          <p:nvPr>
            <p:ph type="sldNum" sz="quarter" idx="12"/>
          </p:nvPr>
        </p:nvSpPr>
        <p:spPr/>
        <p:txBody>
          <a:bodyPr/>
          <a:lstStyle/>
          <a:p>
            <a:fld id="{793BF681-E6C0-4585-AB5B-5D9BA61AFC5A}" type="slidenum">
              <a:rPr lang="ru-RU" smtClean="0"/>
              <a:t>19</a:t>
            </a:fld>
            <a:endParaRPr lang="ru-RU"/>
          </a:p>
        </p:txBody>
      </p:sp>
      <p:pic>
        <p:nvPicPr>
          <p:cNvPr id="5" name="Рисунок 4">
            <a:extLst>
              <a:ext uri="{FF2B5EF4-FFF2-40B4-BE49-F238E27FC236}">
                <a16:creationId xmlns:a16="http://schemas.microsoft.com/office/drawing/2014/main" id="{5165760D-DB4F-1CBA-A9AC-4751C44CC250}"/>
              </a:ext>
            </a:extLst>
          </p:cNvPr>
          <p:cNvPicPr>
            <a:picLocks noChangeAspect="1"/>
          </p:cNvPicPr>
          <p:nvPr/>
        </p:nvPicPr>
        <p:blipFill rotWithShape="1">
          <a:blip r:embed="rId2"/>
          <a:srcRect t="50000" b="7923"/>
          <a:stretch/>
        </p:blipFill>
        <p:spPr>
          <a:xfrm>
            <a:off x="1766132" y="1479123"/>
            <a:ext cx="8074114" cy="3165706"/>
          </a:xfrm>
          <a:prstGeom prst="rect">
            <a:avLst/>
          </a:prstGeom>
        </p:spPr>
      </p:pic>
      <p:sp>
        <p:nvSpPr>
          <p:cNvPr id="3" name="TextBox 2"/>
          <p:cNvSpPr txBox="1"/>
          <p:nvPr/>
        </p:nvSpPr>
        <p:spPr>
          <a:xfrm>
            <a:off x="2524715" y="4999426"/>
            <a:ext cx="6847324" cy="369332"/>
          </a:xfrm>
          <a:prstGeom prst="rect">
            <a:avLst/>
          </a:prstGeom>
          <a:noFill/>
        </p:spPr>
        <p:txBody>
          <a:bodyPr wrap="none" rtlCol="0">
            <a:spAutoFit/>
          </a:bodyPr>
          <a:lstStyle/>
          <a:p>
            <a:r>
              <a:rPr lang="kk-KZ"/>
              <a:t>1.1 сурет. Құстардың салмағы бойынша таралым гистограммасы, кг</a:t>
            </a:r>
            <a:endParaRPr lang="ru-RU"/>
          </a:p>
        </p:txBody>
      </p:sp>
    </p:spTree>
    <p:extLst>
      <p:ext uri="{BB962C8B-B14F-4D97-AF65-F5344CB8AC3E}">
        <p14:creationId xmlns:p14="http://schemas.microsoft.com/office/powerpoint/2010/main" val="4269344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ED60D6-B3E2-4BF3-A1C8-DB0236864848}"/>
              </a:ext>
            </a:extLst>
          </p:cNvPr>
          <p:cNvSpPr>
            <a:spLocks noGrp="1"/>
          </p:cNvSpPr>
          <p:nvPr>
            <p:ph type="title"/>
          </p:nvPr>
        </p:nvSpPr>
        <p:spPr/>
        <p:txBody>
          <a:bodyPr/>
          <a:lstStyle/>
          <a:p>
            <a:pPr algn="ctr"/>
            <a:r>
              <a:rPr lang="kk-KZ" dirty="0"/>
              <a:t>Вариациялық қатардың  түрлері </a:t>
            </a:r>
            <a:endParaRPr lang="ru-RU" dirty="0"/>
          </a:p>
        </p:txBody>
      </p:sp>
      <p:sp>
        <p:nvSpPr>
          <p:cNvPr id="3" name="Объект 2">
            <a:extLst>
              <a:ext uri="{FF2B5EF4-FFF2-40B4-BE49-F238E27FC236}">
                <a16:creationId xmlns:a16="http://schemas.microsoft.com/office/drawing/2014/main" id="{CB694342-7D78-4A5D-83A4-40E3729F31AE}"/>
              </a:ext>
            </a:extLst>
          </p:cNvPr>
          <p:cNvSpPr>
            <a:spLocks noGrp="1"/>
          </p:cNvSpPr>
          <p:nvPr>
            <p:ph idx="1"/>
          </p:nvPr>
        </p:nvSpPr>
        <p:spPr>
          <a:xfrm>
            <a:off x="755186" y="1963271"/>
            <a:ext cx="9720073" cy="4023360"/>
          </a:xfrm>
        </p:spPr>
        <p:txBody>
          <a:bodyPr>
            <a:noAutofit/>
          </a:bodyPr>
          <a:lstStyle/>
          <a:p>
            <a:r>
              <a:rPr lang="ru-RU" sz="1400" b="1" dirty="0" err="1"/>
              <a:t>Белгінің</a:t>
            </a:r>
            <a:r>
              <a:rPr lang="ru-RU" sz="1400" b="1" dirty="0"/>
              <a:t> </a:t>
            </a:r>
            <a:r>
              <a:rPr lang="ru-RU" sz="1400" b="1" dirty="0" err="1"/>
              <a:t>табиғатына</a:t>
            </a:r>
            <a:r>
              <a:rPr lang="ru-RU" sz="1400" b="1" dirty="0"/>
              <a:t> </a:t>
            </a:r>
            <a:r>
              <a:rPr lang="ru-RU" sz="1400" b="1" dirty="0" err="1"/>
              <a:t>қарай</a:t>
            </a:r>
            <a:r>
              <a:rPr lang="ru-RU" sz="1400" b="1" dirty="0"/>
              <a:t>:</a:t>
            </a:r>
          </a:p>
          <a:p>
            <a:pPr marL="0" indent="0">
              <a:buNone/>
            </a:pPr>
            <a:r>
              <a:rPr lang="ru-RU" sz="1400" dirty="0"/>
              <a:t>- </a:t>
            </a:r>
            <a:r>
              <a:rPr lang="ru-RU" sz="1400" dirty="0" err="1"/>
              <a:t>Сандық</a:t>
            </a:r>
            <a:r>
              <a:rPr lang="ru-RU" sz="1400" dirty="0"/>
              <a:t> вариация. </a:t>
            </a:r>
            <a:r>
              <a:rPr lang="ru-RU" sz="1400" dirty="0" err="1"/>
              <a:t>Белгі</a:t>
            </a:r>
            <a:r>
              <a:rPr lang="ru-RU" sz="1400" dirty="0"/>
              <a:t> </a:t>
            </a:r>
            <a:r>
              <a:rPr lang="ru-RU" sz="1400" dirty="0" err="1"/>
              <a:t>санмен</a:t>
            </a:r>
            <a:r>
              <a:rPr lang="ru-RU" sz="1400" dirty="0"/>
              <a:t> </a:t>
            </a:r>
            <a:r>
              <a:rPr lang="ru-RU" sz="1400" dirty="0" err="1"/>
              <a:t>өлшенеді</a:t>
            </a:r>
            <a:r>
              <a:rPr lang="ru-RU" sz="1400" dirty="0"/>
              <a:t>, </a:t>
            </a:r>
            <a:r>
              <a:rPr lang="ru-RU" sz="1400" dirty="0" err="1"/>
              <a:t>нақты</a:t>
            </a:r>
            <a:r>
              <a:rPr lang="ru-RU" sz="1400" dirty="0"/>
              <a:t> </a:t>
            </a:r>
            <a:r>
              <a:rPr lang="ru-RU" sz="1400" dirty="0" err="1"/>
              <a:t>мәндер</a:t>
            </a:r>
            <a:r>
              <a:rPr lang="ru-RU" sz="1400" dirty="0"/>
              <a:t> </a:t>
            </a:r>
            <a:r>
              <a:rPr lang="ru-RU" sz="1400" dirty="0" err="1"/>
              <a:t>қабылдайды</a:t>
            </a:r>
            <a:r>
              <a:rPr lang="ru-RU" sz="1400" dirty="0"/>
              <a:t>. </a:t>
            </a:r>
            <a:r>
              <a:rPr lang="ru-RU" sz="1400" dirty="0" err="1"/>
              <a:t>Мысалы</a:t>
            </a:r>
            <a:r>
              <a:rPr lang="ru-RU" sz="1400" dirty="0"/>
              <a:t>: </a:t>
            </a:r>
            <a:r>
              <a:rPr lang="ru-RU" altLang="ru-RU" sz="1400" dirty="0" err="1"/>
              <a:t>студенттің</a:t>
            </a:r>
            <a:r>
              <a:rPr lang="ru-RU" altLang="ru-RU" sz="1400" dirty="0"/>
              <a:t> </a:t>
            </a:r>
            <a:r>
              <a:rPr lang="ru-RU" altLang="ru-RU" sz="1400" dirty="0" err="1"/>
              <a:t>бағасы,бой</a:t>
            </a:r>
            <a:r>
              <a:rPr lang="ru-RU" altLang="ru-RU" sz="1400" dirty="0"/>
              <a:t> </a:t>
            </a:r>
            <a:r>
              <a:rPr lang="ru-RU" altLang="ru-RU" sz="1400" dirty="0" err="1"/>
              <a:t>ұзындығы</a:t>
            </a:r>
            <a:endParaRPr lang="ru-RU" altLang="ru-RU" sz="1400" dirty="0"/>
          </a:p>
          <a:p>
            <a:r>
              <a:rPr lang="ru-RU" sz="1400" dirty="0"/>
              <a:t>-</a:t>
            </a:r>
            <a:r>
              <a:rPr lang="ru-RU" sz="1400" dirty="0" err="1"/>
              <a:t>Сапалық</a:t>
            </a:r>
            <a:r>
              <a:rPr lang="ru-RU" sz="1400" dirty="0"/>
              <a:t> вариация. </a:t>
            </a:r>
            <a:r>
              <a:rPr lang="ru-RU" sz="1400" dirty="0" err="1"/>
              <a:t>Белгі</a:t>
            </a:r>
            <a:r>
              <a:rPr lang="ru-RU" sz="1400" dirty="0"/>
              <a:t> </a:t>
            </a:r>
            <a:r>
              <a:rPr lang="ru-RU" sz="1400" dirty="0" err="1"/>
              <a:t>санмен</a:t>
            </a:r>
            <a:r>
              <a:rPr lang="ru-RU" sz="1400" dirty="0"/>
              <a:t> </a:t>
            </a:r>
            <a:r>
              <a:rPr lang="ru-RU" sz="1400" dirty="0" err="1"/>
              <a:t>емес</a:t>
            </a:r>
            <a:r>
              <a:rPr lang="ru-RU" sz="1400" dirty="0"/>
              <a:t>, </a:t>
            </a:r>
            <a:r>
              <a:rPr lang="ru-RU" sz="1400" dirty="0" err="1"/>
              <a:t>сапамен</a:t>
            </a:r>
            <a:r>
              <a:rPr lang="ru-RU" sz="1400" dirty="0"/>
              <a:t> </a:t>
            </a:r>
            <a:r>
              <a:rPr lang="ru-RU" sz="1400" dirty="0" err="1"/>
              <a:t>сипатталады</a:t>
            </a:r>
            <a:r>
              <a:rPr lang="ru-RU" sz="1400" dirty="0"/>
              <a:t>. </a:t>
            </a:r>
            <a:r>
              <a:rPr lang="ru-RU" sz="1400" dirty="0" err="1"/>
              <a:t>Мысалы</a:t>
            </a:r>
            <a:r>
              <a:rPr lang="ru-RU" sz="1400" dirty="0"/>
              <a:t>: </a:t>
            </a:r>
            <a:r>
              <a:rPr lang="ru-RU" sz="1400" dirty="0" err="1"/>
              <a:t>түсі</a:t>
            </a:r>
            <a:r>
              <a:rPr lang="ru-RU" sz="1400" dirty="0"/>
              <a:t>, </a:t>
            </a:r>
            <a:r>
              <a:rPr lang="ru-RU" sz="1400" dirty="0" err="1"/>
              <a:t>мамандығы</a:t>
            </a:r>
            <a:endParaRPr lang="ru-RU" sz="1400" dirty="0"/>
          </a:p>
          <a:p>
            <a:r>
              <a:rPr lang="ru-RU" sz="1400" b="1" dirty="0" err="1"/>
              <a:t>Өзгеру</a:t>
            </a:r>
            <a:r>
              <a:rPr lang="ru-RU" sz="1400" b="1" dirty="0"/>
              <a:t> </a:t>
            </a:r>
            <a:r>
              <a:rPr lang="ru-RU" sz="1400" b="1" dirty="0" err="1"/>
              <a:t>сипатына</a:t>
            </a:r>
            <a:r>
              <a:rPr lang="ru-RU" sz="1400" b="1" dirty="0"/>
              <a:t> </a:t>
            </a:r>
            <a:r>
              <a:rPr lang="ru-RU" sz="1400" b="1" dirty="0" err="1"/>
              <a:t>қарай</a:t>
            </a:r>
            <a:r>
              <a:rPr lang="ru-RU" sz="1400" b="1" dirty="0"/>
              <a:t>:</a:t>
            </a:r>
          </a:p>
          <a:p>
            <a:r>
              <a:rPr lang="ru-RU" sz="1400" dirty="0" err="1"/>
              <a:t>Үздіксіз</a:t>
            </a:r>
            <a:r>
              <a:rPr lang="ru-RU" sz="1400" dirty="0"/>
              <a:t> </a:t>
            </a:r>
            <a:r>
              <a:rPr lang="ru-RU" sz="1400" dirty="0" err="1"/>
              <a:t>вариация.Белгі</a:t>
            </a:r>
            <a:r>
              <a:rPr lang="ru-RU" sz="1400" dirty="0"/>
              <a:t> </a:t>
            </a:r>
            <a:r>
              <a:rPr lang="ru-RU" sz="1400" dirty="0" err="1"/>
              <a:t>кез</a:t>
            </a:r>
            <a:r>
              <a:rPr lang="ru-RU" sz="1400" dirty="0"/>
              <a:t> </a:t>
            </a:r>
            <a:r>
              <a:rPr lang="ru-RU" sz="1400" dirty="0" err="1"/>
              <a:t>келген</a:t>
            </a:r>
            <a:r>
              <a:rPr lang="ru-RU" sz="1400" dirty="0"/>
              <a:t> </a:t>
            </a:r>
            <a:r>
              <a:rPr lang="ru-RU" sz="1400" dirty="0" err="1"/>
              <a:t>аралық</a:t>
            </a:r>
            <a:r>
              <a:rPr lang="ru-RU" sz="1400" dirty="0"/>
              <a:t> </a:t>
            </a:r>
            <a:r>
              <a:rPr lang="ru-RU" sz="1400" dirty="0" err="1"/>
              <a:t>мәндерді</a:t>
            </a:r>
            <a:r>
              <a:rPr lang="ru-RU" sz="1400" dirty="0"/>
              <a:t> </a:t>
            </a:r>
            <a:r>
              <a:rPr lang="ru-RU" sz="1400" dirty="0" err="1"/>
              <a:t>қабылдай</a:t>
            </a:r>
            <a:r>
              <a:rPr lang="ru-RU" sz="1400" dirty="0"/>
              <a:t> </a:t>
            </a:r>
            <a:r>
              <a:rPr lang="ru-RU" sz="1400" dirty="0" err="1"/>
              <a:t>алады.Мысалы</a:t>
            </a:r>
            <a:r>
              <a:rPr lang="ru-RU" sz="1400" dirty="0"/>
              <a:t>: </a:t>
            </a:r>
            <a:r>
              <a:rPr lang="ru-RU" sz="1400" dirty="0" err="1"/>
              <a:t>салмақ,уақыт</a:t>
            </a:r>
            <a:endParaRPr lang="ru-RU" sz="1400" dirty="0"/>
          </a:p>
          <a:p>
            <a:r>
              <a:rPr lang="ru-RU" sz="1400" dirty="0" err="1"/>
              <a:t>Дискретті</a:t>
            </a:r>
            <a:r>
              <a:rPr lang="ru-RU" sz="1400" dirty="0"/>
              <a:t> вариация. </a:t>
            </a:r>
            <a:r>
              <a:rPr lang="ru-RU" sz="1400" dirty="0" err="1"/>
              <a:t>Белгі</a:t>
            </a:r>
            <a:r>
              <a:rPr lang="ru-RU" sz="1400" dirty="0"/>
              <a:t> </a:t>
            </a:r>
            <a:r>
              <a:rPr lang="ru-RU" sz="1400" dirty="0" err="1"/>
              <a:t>бүтін</a:t>
            </a:r>
            <a:r>
              <a:rPr lang="ru-RU" sz="1400" dirty="0"/>
              <a:t>, </a:t>
            </a:r>
            <a:r>
              <a:rPr lang="ru-RU" sz="1400" dirty="0" err="1"/>
              <a:t>санақпен</a:t>
            </a:r>
            <a:r>
              <a:rPr lang="ru-RU" sz="1400" dirty="0"/>
              <a:t> </a:t>
            </a:r>
            <a:r>
              <a:rPr lang="ru-RU" sz="1400" dirty="0" err="1"/>
              <a:t>алынатын</a:t>
            </a:r>
            <a:r>
              <a:rPr lang="ru-RU" sz="1400" dirty="0"/>
              <a:t> </a:t>
            </a:r>
            <a:r>
              <a:rPr lang="ru-RU" sz="1400" dirty="0" err="1"/>
              <a:t>мәндерден</a:t>
            </a:r>
            <a:r>
              <a:rPr lang="ru-RU" sz="1400" dirty="0"/>
              <a:t> </a:t>
            </a:r>
            <a:r>
              <a:rPr lang="ru-RU" sz="1400" dirty="0" err="1"/>
              <a:t>тұрады</a:t>
            </a:r>
            <a:r>
              <a:rPr lang="ru-RU" sz="1400" dirty="0"/>
              <a:t>. </a:t>
            </a:r>
            <a:r>
              <a:rPr lang="ru-RU" sz="1400" dirty="0" err="1"/>
              <a:t>Мысалы</a:t>
            </a:r>
            <a:r>
              <a:rPr lang="ru-RU" sz="1400" dirty="0"/>
              <a:t>: бала саны, </a:t>
            </a:r>
            <a:r>
              <a:rPr lang="ru-RU" sz="1400" dirty="0" err="1"/>
              <a:t>нысандар</a:t>
            </a:r>
            <a:r>
              <a:rPr lang="ru-RU" sz="1400" dirty="0"/>
              <a:t> саны</a:t>
            </a:r>
          </a:p>
          <a:p>
            <a:r>
              <a:rPr lang="ru-RU" sz="1400" b="1" dirty="0" err="1"/>
              <a:t>Бағытына</a:t>
            </a:r>
            <a:r>
              <a:rPr lang="ru-RU" sz="1400" b="1" dirty="0"/>
              <a:t> </a:t>
            </a:r>
            <a:r>
              <a:rPr lang="ru-RU" sz="1400" b="1" dirty="0" err="1"/>
              <a:t>қарай</a:t>
            </a:r>
            <a:r>
              <a:rPr lang="ru-RU" sz="1400" b="1" dirty="0"/>
              <a:t>:</a:t>
            </a:r>
          </a:p>
          <a:p>
            <a:r>
              <a:rPr lang="ru-RU" sz="1400" dirty="0" err="1"/>
              <a:t>Симметриялы</a:t>
            </a:r>
            <a:r>
              <a:rPr lang="ru-RU" sz="1400" dirty="0"/>
              <a:t> вариация. </a:t>
            </a:r>
            <a:r>
              <a:rPr lang="ru-RU" sz="1400" dirty="0" err="1"/>
              <a:t>Мәндер</a:t>
            </a:r>
            <a:r>
              <a:rPr lang="ru-RU" sz="1400" dirty="0"/>
              <a:t> </a:t>
            </a:r>
            <a:r>
              <a:rPr lang="ru-RU" sz="1400" dirty="0" err="1"/>
              <a:t>орташаға</a:t>
            </a:r>
            <a:r>
              <a:rPr lang="ru-RU" sz="1400" dirty="0"/>
              <a:t> </a:t>
            </a:r>
            <a:r>
              <a:rPr lang="ru-RU" sz="1400" dirty="0" err="1"/>
              <a:t>екі</a:t>
            </a:r>
            <a:r>
              <a:rPr lang="ru-RU" sz="1400" dirty="0"/>
              <a:t> </a:t>
            </a:r>
            <a:r>
              <a:rPr lang="ru-RU" sz="1400" dirty="0" err="1"/>
              <a:t>жақтан</a:t>
            </a:r>
            <a:r>
              <a:rPr lang="ru-RU" sz="1400" dirty="0"/>
              <a:t> </a:t>
            </a:r>
            <a:r>
              <a:rPr lang="ru-RU" sz="1400" dirty="0" err="1"/>
              <a:t>бірдей</a:t>
            </a:r>
            <a:r>
              <a:rPr lang="ru-RU" sz="1400" dirty="0"/>
              <a:t> </a:t>
            </a:r>
            <a:r>
              <a:rPr lang="ru-RU" sz="1400" dirty="0" err="1"/>
              <a:t>таралады</a:t>
            </a:r>
            <a:r>
              <a:rPr lang="ru-RU" sz="1400" dirty="0"/>
              <a:t>.</a:t>
            </a:r>
          </a:p>
          <a:p>
            <a:r>
              <a:rPr lang="ru-RU" sz="1400" dirty="0" err="1"/>
              <a:t>Асимметриялы</a:t>
            </a:r>
            <a:r>
              <a:rPr lang="ru-RU" sz="1400" dirty="0"/>
              <a:t> </a:t>
            </a:r>
            <a:r>
              <a:rPr lang="ru-RU" sz="1400" dirty="0" err="1"/>
              <a:t>вариация.Мәндер</a:t>
            </a:r>
            <a:r>
              <a:rPr lang="ru-RU" sz="1400" dirty="0"/>
              <a:t> </a:t>
            </a:r>
            <a:r>
              <a:rPr lang="ru-RU" sz="1400" dirty="0" err="1"/>
              <a:t>бір</a:t>
            </a:r>
            <a:r>
              <a:rPr lang="ru-RU" sz="1400" dirty="0"/>
              <a:t> </a:t>
            </a:r>
            <a:r>
              <a:rPr lang="ru-RU" sz="1400" dirty="0" err="1"/>
              <a:t>жаққа</a:t>
            </a:r>
            <a:r>
              <a:rPr lang="ru-RU" sz="1400" dirty="0"/>
              <a:t> </a:t>
            </a:r>
            <a:r>
              <a:rPr lang="ru-RU" sz="1400" dirty="0" err="1"/>
              <a:t>көбірек</a:t>
            </a:r>
            <a:r>
              <a:rPr lang="ru-RU" sz="1400" dirty="0"/>
              <a:t> </a:t>
            </a:r>
            <a:r>
              <a:rPr lang="ru-RU" sz="1400" dirty="0" err="1"/>
              <a:t>ығысқан</a:t>
            </a:r>
            <a:r>
              <a:rPr lang="ru-RU" sz="1400" dirty="0"/>
              <a:t>.</a:t>
            </a:r>
          </a:p>
          <a:p>
            <a:r>
              <a:rPr lang="ru-RU" sz="1400" b="1" dirty="0" err="1"/>
              <a:t>Себебіне</a:t>
            </a:r>
            <a:r>
              <a:rPr lang="ru-RU" sz="1400" b="1" dirty="0"/>
              <a:t> </a:t>
            </a:r>
            <a:r>
              <a:rPr lang="ru-RU" sz="1400" b="1" dirty="0" err="1"/>
              <a:t>қарай</a:t>
            </a:r>
            <a:r>
              <a:rPr lang="ru-RU" sz="1400" b="1" dirty="0"/>
              <a:t> (биология, </a:t>
            </a:r>
            <a:r>
              <a:rPr lang="ru-RU" sz="1400" b="1" dirty="0" err="1"/>
              <a:t>әлеуметтік</a:t>
            </a:r>
            <a:r>
              <a:rPr lang="ru-RU" sz="1400" b="1" dirty="0"/>
              <a:t> </a:t>
            </a:r>
            <a:r>
              <a:rPr lang="ru-RU" sz="1400" b="1" dirty="0" err="1"/>
              <a:t>ғылымдарда</a:t>
            </a:r>
            <a:r>
              <a:rPr lang="ru-RU" sz="1400" b="1" dirty="0"/>
              <a:t>):</a:t>
            </a:r>
          </a:p>
          <a:p>
            <a:r>
              <a:rPr lang="ru-RU" sz="1400" dirty="0" err="1"/>
              <a:t>Кездейсоқ</a:t>
            </a:r>
            <a:r>
              <a:rPr lang="ru-RU" sz="1400" dirty="0"/>
              <a:t> вариация. </a:t>
            </a:r>
            <a:r>
              <a:rPr lang="ru-RU" sz="1400" dirty="0" err="1"/>
              <a:t>Кездейсоқ</a:t>
            </a:r>
            <a:r>
              <a:rPr lang="ru-RU" sz="1400" dirty="0"/>
              <a:t> </a:t>
            </a:r>
            <a:r>
              <a:rPr lang="ru-RU" sz="1400" dirty="0" err="1"/>
              <a:t>факторлардың</a:t>
            </a:r>
            <a:r>
              <a:rPr lang="ru-RU" sz="1400" dirty="0"/>
              <a:t> </a:t>
            </a:r>
            <a:r>
              <a:rPr lang="ru-RU" sz="1400" dirty="0" err="1"/>
              <a:t>әсерінен</a:t>
            </a:r>
            <a:r>
              <a:rPr lang="ru-RU" sz="1400" dirty="0"/>
              <a:t> </a:t>
            </a:r>
            <a:r>
              <a:rPr lang="ru-RU" sz="1400" dirty="0" err="1"/>
              <a:t>болады.Мысал</a:t>
            </a:r>
            <a:r>
              <a:rPr lang="ru-RU" sz="1400" dirty="0"/>
              <a:t>: </a:t>
            </a:r>
            <a:r>
              <a:rPr lang="ru-RU" sz="1400" dirty="0" err="1"/>
              <a:t>әр</a:t>
            </a:r>
            <a:r>
              <a:rPr lang="ru-RU" sz="1400" dirty="0"/>
              <a:t> </a:t>
            </a:r>
            <a:r>
              <a:rPr lang="ru-RU" sz="1400" dirty="0" err="1"/>
              <a:t>аймақтағы</a:t>
            </a:r>
            <a:r>
              <a:rPr lang="ru-RU" sz="1400" dirty="0"/>
              <a:t> </a:t>
            </a:r>
            <a:r>
              <a:rPr lang="ru-RU" sz="1400" dirty="0" err="1"/>
              <a:t>азық-түлік</a:t>
            </a:r>
            <a:r>
              <a:rPr lang="ru-RU" sz="1400" dirty="0"/>
              <a:t> </a:t>
            </a:r>
            <a:r>
              <a:rPr lang="ru-RU" sz="1400" dirty="0" err="1"/>
              <a:t>түрінің</a:t>
            </a:r>
            <a:r>
              <a:rPr lang="ru-RU" sz="1400" dirty="0"/>
              <a:t> </a:t>
            </a:r>
            <a:r>
              <a:rPr lang="ru-RU" sz="1400" dirty="0" err="1"/>
              <a:t>бағалары</a:t>
            </a:r>
            <a:endParaRPr lang="ru-RU" sz="1400" dirty="0"/>
          </a:p>
          <a:p>
            <a:r>
              <a:rPr lang="ru-RU" sz="1400" dirty="0" err="1"/>
              <a:t>Жүйелі</a:t>
            </a:r>
            <a:r>
              <a:rPr lang="ru-RU" sz="1400" dirty="0"/>
              <a:t> (</a:t>
            </a:r>
            <a:r>
              <a:rPr lang="ru-RU" sz="1400" dirty="0" err="1"/>
              <a:t>заңды</a:t>
            </a:r>
            <a:r>
              <a:rPr lang="ru-RU" sz="1400" dirty="0"/>
              <a:t>) </a:t>
            </a:r>
            <a:r>
              <a:rPr lang="ru-RU" sz="1400" dirty="0" err="1"/>
              <a:t>вариацияБелгілі</a:t>
            </a:r>
            <a:r>
              <a:rPr lang="ru-RU" sz="1400" dirty="0"/>
              <a:t> </a:t>
            </a:r>
            <a:r>
              <a:rPr lang="ru-RU" sz="1400" dirty="0" err="1"/>
              <a:t>бір</a:t>
            </a:r>
            <a:r>
              <a:rPr lang="ru-RU" sz="1400" dirty="0"/>
              <a:t> </a:t>
            </a:r>
            <a:r>
              <a:rPr lang="ru-RU" sz="1400" dirty="0" err="1"/>
              <a:t>заңдылыққа</a:t>
            </a:r>
            <a:r>
              <a:rPr lang="ru-RU" sz="1400" dirty="0"/>
              <a:t> </a:t>
            </a:r>
            <a:r>
              <a:rPr lang="ru-RU" sz="1400" dirty="0" err="1"/>
              <a:t>байланысты</a:t>
            </a:r>
            <a:r>
              <a:rPr lang="ru-RU" sz="1400" dirty="0"/>
              <a:t> </a:t>
            </a:r>
            <a:r>
              <a:rPr lang="ru-RU" sz="1400" dirty="0" err="1"/>
              <a:t>өзгереді.Мысал:жас</a:t>
            </a:r>
            <a:r>
              <a:rPr lang="ru-RU" sz="1400" dirty="0"/>
              <a:t> </a:t>
            </a:r>
            <a:r>
              <a:rPr lang="ru-RU" sz="1400" dirty="0" err="1"/>
              <a:t>ұлғайған</a:t>
            </a:r>
            <a:r>
              <a:rPr lang="ru-RU" sz="1400" dirty="0"/>
              <a:t> </a:t>
            </a:r>
            <a:r>
              <a:rPr lang="ru-RU" sz="1400" dirty="0" err="1"/>
              <a:t>сайын</a:t>
            </a:r>
            <a:r>
              <a:rPr lang="ru-RU" sz="1400" dirty="0"/>
              <a:t> </a:t>
            </a:r>
            <a:r>
              <a:rPr lang="ru-RU" sz="1400" dirty="0" err="1"/>
              <a:t>салмақтың</a:t>
            </a:r>
            <a:r>
              <a:rPr lang="ru-RU" sz="1400" dirty="0"/>
              <a:t> </a:t>
            </a:r>
            <a:r>
              <a:rPr lang="ru-RU" sz="1400" dirty="0" err="1"/>
              <a:t>өзгеруі</a:t>
            </a:r>
            <a:endParaRPr lang="ru-RU" sz="1400" dirty="0"/>
          </a:p>
          <a:p>
            <a:r>
              <a:rPr lang="ru-RU" sz="1400" b="1" dirty="0" err="1"/>
              <a:t>Аралық</a:t>
            </a:r>
            <a:r>
              <a:rPr lang="ru-RU" sz="1400" b="1" dirty="0"/>
              <a:t> вариация</a:t>
            </a:r>
            <a:r>
              <a:rPr lang="ru-RU" sz="1400" dirty="0"/>
              <a:t> — </a:t>
            </a:r>
            <a:r>
              <a:rPr lang="ru-RU" sz="1400" dirty="0" err="1"/>
              <a:t>статистикада</a:t>
            </a:r>
            <a:r>
              <a:rPr lang="ru-RU" sz="1400" dirty="0"/>
              <a:t> </a:t>
            </a:r>
            <a:r>
              <a:rPr lang="ru-RU" sz="1400" dirty="0" err="1"/>
              <a:t>деректердің</a:t>
            </a:r>
            <a:r>
              <a:rPr lang="ru-RU" sz="1400" dirty="0"/>
              <a:t> </a:t>
            </a:r>
            <a:r>
              <a:rPr lang="ru-RU" sz="1400" b="1" dirty="0"/>
              <a:t>максимум мен минимум </a:t>
            </a:r>
            <a:r>
              <a:rPr lang="ru-RU" sz="1400" b="1" dirty="0" err="1"/>
              <a:t>мәндерінің</a:t>
            </a:r>
            <a:r>
              <a:rPr lang="ru-RU" sz="1400" b="1" dirty="0"/>
              <a:t> </a:t>
            </a:r>
            <a:r>
              <a:rPr lang="ru-RU" sz="1400" b="1" dirty="0" err="1"/>
              <a:t>айырмасын</a:t>
            </a:r>
            <a:r>
              <a:rPr lang="ru-RU" sz="1400" dirty="0"/>
              <a:t> </a:t>
            </a:r>
            <a:r>
              <a:rPr lang="ru-RU" sz="1400" dirty="0" err="1"/>
              <a:t>білдіретін</a:t>
            </a:r>
            <a:r>
              <a:rPr lang="ru-RU" sz="1400" dirty="0"/>
              <a:t> </a:t>
            </a:r>
            <a:r>
              <a:rPr lang="ru-RU" sz="1400" dirty="0" err="1"/>
              <a:t>көрсеткіш</a:t>
            </a:r>
            <a:r>
              <a:rPr lang="ru-RU" sz="1400" dirty="0"/>
              <a:t>.</a:t>
            </a:r>
          </a:p>
        </p:txBody>
      </p:sp>
      <p:sp>
        <p:nvSpPr>
          <p:cNvPr id="4" name="Номер слайда 3">
            <a:extLst>
              <a:ext uri="{FF2B5EF4-FFF2-40B4-BE49-F238E27FC236}">
                <a16:creationId xmlns:a16="http://schemas.microsoft.com/office/drawing/2014/main" id="{14F2752B-60B4-42B5-8EA9-FA5961933F31}"/>
              </a:ext>
            </a:extLst>
          </p:cNvPr>
          <p:cNvSpPr>
            <a:spLocks noGrp="1"/>
          </p:cNvSpPr>
          <p:nvPr>
            <p:ph type="sldNum" sz="quarter" idx="12"/>
          </p:nvPr>
        </p:nvSpPr>
        <p:spPr/>
        <p:txBody>
          <a:bodyPr/>
          <a:lstStyle/>
          <a:p>
            <a:fld id="{793BF681-E6C0-4585-AB5B-5D9BA61AFC5A}" type="slidenum">
              <a:rPr lang="ru-RU" smtClean="0"/>
              <a:t>2</a:t>
            </a:fld>
            <a:endParaRPr lang="ru-RU"/>
          </a:p>
        </p:txBody>
      </p:sp>
    </p:spTree>
    <p:extLst>
      <p:ext uri="{BB962C8B-B14F-4D97-AF65-F5344CB8AC3E}">
        <p14:creationId xmlns:p14="http://schemas.microsoft.com/office/powerpoint/2010/main" val="2455750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4C6D1-78C0-67B0-BBD9-7A1DF2EBE16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611C81-EB1D-9451-65EE-748B0F51822C}"/>
              </a:ext>
            </a:extLst>
          </p:cNvPr>
          <p:cNvSpPr>
            <a:spLocks noGrp="1"/>
          </p:cNvSpPr>
          <p:nvPr>
            <p:ph type="title"/>
          </p:nvPr>
        </p:nvSpPr>
        <p:spPr>
          <a:xfrm>
            <a:off x="1112618" y="0"/>
            <a:ext cx="9720072" cy="1499616"/>
          </a:xfrm>
        </p:spPr>
        <p:txBody>
          <a:bodyPr>
            <a:normAutofit/>
          </a:bodyPr>
          <a:lstStyle/>
          <a:p>
            <a:pPr algn="ctr"/>
            <a:r>
              <a:rPr lang="ru-RU" sz="4400"/>
              <a:t>Мысалды талдау</a:t>
            </a:r>
            <a:endParaRPr lang="ru-RU" sz="4200" dirty="0"/>
          </a:p>
        </p:txBody>
      </p:sp>
      <p:sp>
        <p:nvSpPr>
          <p:cNvPr id="12" name="Номер слайда 11">
            <a:extLst>
              <a:ext uri="{FF2B5EF4-FFF2-40B4-BE49-F238E27FC236}">
                <a16:creationId xmlns:a16="http://schemas.microsoft.com/office/drawing/2014/main" id="{38AA0899-8C23-DFE3-CBA8-C3F692136693}"/>
              </a:ext>
            </a:extLst>
          </p:cNvPr>
          <p:cNvSpPr>
            <a:spLocks noGrp="1"/>
          </p:cNvSpPr>
          <p:nvPr>
            <p:ph type="sldNum" sz="quarter" idx="12"/>
          </p:nvPr>
        </p:nvSpPr>
        <p:spPr/>
        <p:txBody>
          <a:bodyPr/>
          <a:lstStyle/>
          <a:p>
            <a:fld id="{793BF681-E6C0-4585-AB5B-5D9BA61AFC5A}" type="slidenum">
              <a:rPr lang="ru-RU" smtClean="0"/>
              <a:t>20</a:t>
            </a:fld>
            <a:endParaRPr lang="ru-RU"/>
          </a:p>
        </p:txBody>
      </p:sp>
      <p:sp>
        <p:nvSpPr>
          <p:cNvPr id="4" name="TextBox 3">
            <a:extLst>
              <a:ext uri="{FF2B5EF4-FFF2-40B4-BE49-F238E27FC236}">
                <a16:creationId xmlns:a16="http://schemas.microsoft.com/office/drawing/2014/main" id="{994930AB-49CE-3867-EBC5-13D5BECCEE45}"/>
              </a:ext>
            </a:extLst>
          </p:cNvPr>
          <p:cNvSpPr txBox="1"/>
          <p:nvPr/>
        </p:nvSpPr>
        <p:spPr>
          <a:xfrm>
            <a:off x="1112618" y="1140146"/>
            <a:ext cx="10322298" cy="707886"/>
          </a:xfrm>
          <a:prstGeom prst="rect">
            <a:avLst/>
          </a:prstGeom>
          <a:noFill/>
        </p:spPr>
        <p:txBody>
          <a:bodyPr wrap="square">
            <a:spAutoFit/>
          </a:bodyPr>
          <a:lstStyle/>
          <a:p>
            <a:pPr algn="just"/>
            <a:r>
              <a:rPr lang="ru-RU" sz="2000"/>
              <a:t>Кумулята дегеніміз негізі h және si биіктіктерінен құралатын тіктөртбұрыштан тұратын фигура. (сурет 1.2)</a:t>
            </a:r>
            <a:endParaRPr lang="ru-RU" sz="2000" dirty="0"/>
          </a:p>
        </p:txBody>
      </p:sp>
      <p:pic>
        <p:nvPicPr>
          <p:cNvPr id="7" name="Рисунок 6">
            <a:extLst>
              <a:ext uri="{FF2B5EF4-FFF2-40B4-BE49-F238E27FC236}">
                <a16:creationId xmlns:a16="http://schemas.microsoft.com/office/drawing/2014/main" id="{63B3957A-CBD5-756E-FA97-D2240250F17A}"/>
              </a:ext>
            </a:extLst>
          </p:cNvPr>
          <p:cNvPicPr>
            <a:picLocks noChangeAspect="1"/>
          </p:cNvPicPr>
          <p:nvPr/>
        </p:nvPicPr>
        <p:blipFill rotWithShape="1">
          <a:blip r:embed="rId2"/>
          <a:srcRect l="10789" t="5748" r="6343" b="12066"/>
          <a:stretch/>
        </p:blipFill>
        <p:spPr>
          <a:xfrm>
            <a:off x="2613727" y="1848032"/>
            <a:ext cx="6028568" cy="3452252"/>
          </a:xfrm>
          <a:prstGeom prst="rect">
            <a:avLst/>
          </a:prstGeom>
        </p:spPr>
      </p:pic>
      <p:sp>
        <p:nvSpPr>
          <p:cNvPr id="3" name="Прямоугольник 2"/>
          <p:cNvSpPr/>
          <p:nvPr/>
        </p:nvSpPr>
        <p:spPr>
          <a:xfrm>
            <a:off x="566442" y="5918125"/>
            <a:ext cx="10964707" cy="461665"/>
          </a:xfrm>
          <a:prstGeom prst="rect">
            <a:avLst/>
          </a:prstGeom>
        </p:spPr>
        <p:txBody>
          <a:bodyPr wrap="square">
            <a:spAutoFit/>
          </a:bodyPr>
          <a:lstStyle/>
          <a:p>
            <a:r>
              <a:rPr lang="ru-RU" sz="1200" i="1"/>
              <a:t>Жиілік гистограммалары осы аралықтағы мәндер санын көрсету үшін әр бағанның биіктігін пайдаланады. Кумулятивті жиілік гистограммалары осы аралықтағы мәндер санын, сондай-ақ барлық төменгі аралықтардағы мәндер санын көрсету үшін әр бағанның биіктігін пайдаланады.</a:t>
            </a:r>
          </a:p>
        </p:txBody>
      </p:sp>
      <p:sp>
        <p:nvSpPr>
          <p:cNvPr id="5" name="Прямоугольник 4"/>
          <p:cNvSpPr/>
          <p:nvPr/>
        </p:nvSpPr>
        <p:spPr>
          <a:xfrm>
            <a:off x="2314322" y="5300284"/>
            <a:ext cx="7587632" cy="369332"/>
          </a:xfrm>
          <a:prstGeom prst="rect">
            <a:avLst/>
          </a:prstGeom>
        </p:spPr>
        <p:txBody>
          <a:bodyPr wrap="square">
            <a:spAutoFit/>
          </a:bodyPr>
          <a:lstStyle/>
          <a:p>
            <a:r>
              <a:rPr lang="kk-KZ"/>
              <a:t>1.1 сурет. Құстардың салмағы бойынша таралым кумулятасы, кг</a:t>
            </a:r>
            <a:endParaRPr lang="ru-RU"/>
          </a:p>
        </p:txBody>
      </p:sp>
    </p:spTree>
    <p:extLst>
      <p:ext uri="{BB962C8B-B14F-4D97-AF65-F5344CB8AC3E}">
        <p14:creationId xmlns:p14="http://schemas.microsoft.com/office/powerpoint/2010/main" val="3705925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406B8F7A-CA70-422C-ACE5-A5462E61A43E}"/>
              </a:ext>
            </a:extLst>
          </p:cNvPr>
          <p:cNvSpPr>
            <a:spLocks noGrp="1"/>
          </p:cNvSpPr>
          <p:nvPr>
            <p:ph type="sldNum" sz="quarter" idx="12"/>
          </p:nvPr>
        </p:nvSpPr>
        <p:spPr/>
        <p:txBody>
          <a:bodyPr/>
          <a:lstStyle/>
          <a:p>
            <a:fld id="{793BF681-E6C0-4585-AB5B-5D9BA61AFC5A}" type="slidenum">
              <a:rPr lang="ru-RU" smtClean="0"/>
              <a:t>21</a:t>
            </a:fld>
            <a:endParaRPr lang="ru-RU"/>
          </a:p>
        </p:txBody>
      </p:sp>
      <p:sp>
        <p:nvSpPr>
          <p:cNvPr id="5" name="Прямоугольник 4">
            <a:extLst>
              <a:ext uri="{FF2B5EF4-FFF2-40B4-BE49-F238E27FC236}">
                <a16:creationId xmlns:a16="http://schemas.microsoft.com/office/drawing/2014/main" id="{9188DEF9-7778-4F2A-A90E-AE2DDC0227FB}"/>
              </a:ext>
            </a:extLst>
          </p:cNvPr>
          <p:cNvSpPr/>
          <p:nvPr/>
        </p:nvSpPr>
        <p:spPr>
          <a:xfrm>
            <a:off x="994086" y="1189566"/>
            <a:ext cx="9843247" cy="3839256"/>
          </a:xfrm>
          <a:prstGeom prst="rect">
            <a:avLst/>
          </a:prstGeom>
        </p:spPr>
        <p:txBody>
          <a:bodyPr wrap="square">
            <a:spAutoFit/>
          </a:bodyPr>
          <a:lstStyle/>
          <a:p>
            <a:pPr algn="just">
              <a:lnSpc>
                <a:spcPct val="107000"/>
              </a:lnSpc>
              <a:spcAft>
                <a:spcPts val="800"/>
              </a:spcAft>
            </a:pPr>
            <a:r>
              <a:rPr lang="kk-KZ" b="1" dirty="0">
                <a:latin typeface="Times New Roman" panose="02020603050405020304" pitchFamily="18" charset="0"/>
                <a:ea typeface="Calibri" panose="020F0502020204030204" pitchFamily="34" charset="0"/>
                <a:cs typeface="Myanmar Text" panose="020B0502040204020203" pitchFamily="34" charset="0"/>
              </a:rPr>
              <a:t>Аудиториялық жұмыс </a:t>
            </a:r>
          </a:p>
          <a:p>
            <a:pPr algn="just">
              <a:lnSpc>
                <a:spcPct val="107000"/>
              </a:lnSpc>
              <a:spcAft>
                <a:spcPts val="800"/>
              </a:spcAft>
            </a:pPr>
            <a:endParaRPr lang="kk-KZ" b="1" dirty="0">
              <a:latin typeface="Times New Roman" panose="02020603050405020304" pitchFamily="18" charset="0"/>
              <a:ea typeface="Calibri" panose="020F0502020204030204" pitchFamily="34" charset="0"/>
              <a:cs typeface="Myanmar Text" panose="020B0502040204020203" pitchFamily="34" charset="0"/>
            </a:endParaRPr>
          </a:p>
          <a:p>
            <a:pPr algn="just">
              <a:lnSpc>
                <a:spcPct val="107000"/>
              </a:lnSpc>
              <a:spcAft>
                <a:spcPts val="800"/>
              </a:spcAft>
            </a:pPr>
            <a:r>
              <a:rPr lang="kk-KZ" b="1" dirty="0">
                <a:latin typeface="Times New Roman" panose="02020603050405020304" pitchFamily="18" charset="0"/>
                <a:ea typeface="Calibri" panose="020F0502020204030204" pitchFamily="34" charset="0"/>
                <a:cs typeface="Myanmar Text" panose="020B0502040204020203" pitchFamily="34" charset="0"/>
              </a:rPr>
              <a:t>Тапсырма 1.</a:t>
            </a:r>
            <a:r>
              <a:rPr lang="kk-KZ" dirty="0">
                <a:latin typeface="Times New Roman" panose="02020603050405020304" pitchFamily="18" charset="0"/>
                <a:ea typeface="Calibri" panose="020F0502020204030204" pitchFamily="34" charset="0"/>
                <a:cs typeface="Myanmar Text" panose="020B0502040204020203" pitchFamily="34" charset="0"/>
              </a:rPr>
              <a:t> Көп жылдық клиникалық бақылаулардың нәтижесінде клиникалық дені сау павиан гамадрилдердің қан сарысуындағы кальцидің (мг/%) құрамына 100 анализден іріктеу жасалынды: 13,6 12,9 12,3 9,9 12,7 11,7 10,8 10,4 10,9 10,2 14,7 10,4 11,6 11,7 12,1 10,9 12,1 9,2 10,1 11,5 13,1 10,9 12,0 11,1 13,5 11,2 13,5 10,1 14,0 10,0 11,6 12,4 11,9 11,4 12,8 11,4 10,9 12,7 13,8 13,2 11,9 10,8 11,0 12,6 10,0 10,3 12,7 11,7 12,1 13,8 12,2 11,9 11,6 10,6 11,1 10,7 12,3 11,5 11,2 11,5 12,7 10,5 11,2 11,9 9,7 13,0 9,6 12,5 11,6 9,0 11,5 12,3 12,8 12,6 12,8 12,5 12,8 11,4 12,5 12,3 14,5 12,3 12,6 11,7 12,2 12,3 11,6 12,0 13,5 12,5 11,6 11,9 12,0 11,4 14,7 11,3 13,2 14,3 13,2 14,2. Алынған іріктеу бойынша вариациялық қатар құрып, жинақталған жиілікті және қатыстық жиілікті, модальды және медианалық өлшемін, дисперсиясын және орташа квадраттық ауытқуын анықтаңыз. Нәтижені гистограмма түрінде көрсетіңіз. </a:t>
            </a:r>
            <a:endParaRPr lang="ru-RU" sz="1400" dirty="0">
              <a:ea typeface="Calibri" panose="020F0502020204030204" pitchFamily="34" charset="0"/>
              <a:cs typeface="Myanmar Text" panose="020B0502040204020203" pitchFamily="34" charset="0"/>
            </a:endParaRPr>
          </a:p>
        </p:txBody>
      </p:sp>
    </p:spTree>
    <p:extLst>
      <p:ext uri="{BB962C8B-B14F-4D97-AF65-F5344CB8AC3E}">
        <p14:creationId xmlns:p14="http://schemas.microsoft.com/office/powerpoint/2010/main" val="395274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DFDE08AC-D7C1-4779-8900-221C8570996D}"/>
              </a:ext>
            </a:extLst>
          </p:cNvPr>
          <p:cNvSpPr>
            <a:spLocks noGrp="1"/>
          </p:cNvSpPr>
          <p:nvPr>
            <p:ph type="sldNum" sz="quarter" idx="12"/>
          </p:nvPr>
        </p:nvSpPr>
        <p:spPr/>
        <p:txBody>
          <a:bodyPr/>
          <a:lstStyle/>
          <a:p>
            <a:fld id="{793BF681-E6C0-4585-AB5B-5D9BA61AFC5A}" type="slidenum">
              <a:rPr lang="ru-RU" smtClean="0"/>
              <a:t>22</a:t>
            </a:fld>
            <a:endParaRPr lang="ru-RU"/>
          </a:p>
        </p:txBody>
      </p:sp>
      <p:sp>
        <p:nvSpPr>
          <p:cNvPr id="5" name="Прямоугольник 4">
            <a:extLst>
              <a:ext uri="{FF2B5EF4-FFF2-40B4-BE49-F238E27FC236}">
                <a16:creationId xmlns:a16="http://schemas.microsoft.com/office/drawing/2014/main" id="{641CF958-2350-4107-96B7-8A729918807C}"/>
              </a:ext>
            </a:extLst>
          </p:cNvPr>
          <p:cNvSpPr/>
          <p:nvPr/>
        </p:nvSpPr>
        <p:spPr>
          <a:xfrm>
            <a:off x="1255059" y="1548296"/>
            <a:ext cx="9144000" cy="3416320"/>
          </a:xfrm>
          <a:prstGeom prst="rect">
            <a:avLst/>
          </a:prstGeom>
        </p:spPr>
        <p:txBody>
          <a:bodyPr wrap="square">
            <a:spAutoFit/>
          </a:bodyPr>
          <a:lstStyle/>
          <a:p>
            <a:r>
              <a:rPr lang="kk-KZ" b="1" dirty="0">
                <a:latin typeface="Times New Roman" panose="02020603050405020304" pitchFamily="18" charset="0"/>
                <a:ea typeface="Calibri" panose="020F0502020204030204" pitchFamily="34" charset="0"/>
              </a:rPr>
              <a:t>Тапсырма 2.</a:t>
            </a:r>
            <a:r>
              <a:rPr lang="kk-KZ" dirty="0">
                <a:latin typeface="Times New Roman" panose="02020603050405020304" pitchFamily="18" charset="0"/>
                <a:ea typeface="Calibri" panose="020F0502020204030204" pitchFamily="34" charset="0"/>
              </a:rPr>
              <a:t> Сиырлардың тірі салмағы (кг) бойынша төменде берілген мәліметтер бойынша таралымы туралы ақпарат келесідей: 597, 673, 598, 670, 657, 647, 588, 646, 555, 692, 635, 610, 614, 650, 629, 602, 584, 630, 607, 652, 654, 669, 503, 665, 552, 685, 599, 628, 655, 584, 672, 550, 605, 625, 645, 545, 570, 644, 591, 595 ,664 ,565, 678 ,540, 715, 568, 688, 612, 530 ,660 ,538 ,708, 535, 695 ,596, 675, 618, 547, 638, 655, 562, 571, 653, 564, 648, 582, 642, 559, 580, 627, 567, 630, 590, 576, 630,576, 630, 574, 614, 586, 580, 635, 610, 567 ,619 ,633, 608 625 ,522, 612, 636, 604, 625, 522, 612, 636, 604, 625, 644, 565, 617, 585, 620, 658 ,572, 618, 634 ,596, 612, 603, 626, 635, 611, 578, 605 ,595, 615 ,652 ,615, 637 ,587, 601, 590, 610,592,621, 575, 606, 639, 585, 512, 583. Көрсетілген ақпарат негізінде вариациялық қатар құрып, жинақталған жиіліктер мен жиіліктерді, модальды және медианалық өлшемін, дисперсиясын және орташа квадраттық ауытқуын анықтаңыз. Вариация деңгейін анықтаңыз. Нәтиже кумулятасын көрсетіңіз. </a:t>
            </a:r>
            <a:endParaRPr lang="ru-RU" dirty="0"/>
          </a:p>
        </p:txBody>
      </p:sp>
    </p:spTree>
    <p:extLst>
      <p:ext uri="{BB962C8B-B14F-4D97-AF65-F5344CB8AC3E}">
        <p14:creationId xmlns:p14="http://schemas.microsoft.com/office/powerpoint/2010/main" val="18267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1219200" y="974725"/>
            <a:ext cx="10363200" cy="368300"/>
          </a:xfrm>
          <a:prstGeom prst="rect">
            <a:avLst/>
          </a:prstGeom>
          <a:noFill/>
          <a:ln w="28575">
            <a:solidFill>
              <a:srgbClr val="66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tabLst>
                <a:tab pos="457200" algn="l"/>
              </a:tabLst>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tabLst>
                <a:tab pos="457200" algn="l"/>
              </a:tabLst>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tabLst>
                <a:tab pos="457200" algn="l"/>
              </a:tabLst>
              <a:defRPr sz="2300">
                <a:solidFill>
                  <a:schemeClr val="tx1"/>
                </a:solidFill>
                <a:latin typeface="Arial" charset="0"/>
              </a:defRPr>
            </a:lvl3pPr>
            <a:lvl4pPr marL="1600200" indent="-228600">
              <a:spcBef>
                <a:spcPct val="20000"/>
              </a:spcBef>
              <a:buClr>
                <a:schemeClr val="accent1"/>
              </a:buClr>
              <a:buFont typeface="Wingdings" pitchFamily="2" charset="2"/>
              <a:buChar char="§"/>
              <a:tabLst>
                <a:tab pos="457200" algn="l"/>
              </a:tabLst>
              <a:defRPr sz="2000">
                <a:solidFill>
                  <a:schemeClr val="tx1"/>
                </a:solidFill>
                <a:latin typeface="Arial" charset="0"/>
              </a:defRPr>
            </a:lvl4pPr>
            <a:lvl5pPr marL="2057400" indent="-228600">
              <a:spcBef>
                <a:spcPct val="20000"/>
              </a:spcBef>
              <a:buClr>
                <a:schemeClr val="accent1"/>
              </a:buClr>
              <a:buFont typeface="Wingdings" pitchFamily="2" charset="2"/>
              <a:buChar char="§"/>
              <a:tabLst>
                <a:tab pos="457200" algn="l"/>
              </a:tabLst>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tabLst>
                <a:tab pos="457200" algn="l"/>
              </a:tabLst>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tabLst>
                <a:tab pos="457200" algn="l"/>
              </a:tabLst>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tabLst>
                <a:tab pos="457200" algn="l"/>
              </a:tabLst>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tabLst>
                <a:tab pos="457200" algn="l"/>
              </a:tabLst>
              <a:defRPr sz="2000">
                <a:solidFill>
                  <a:schemeClr val="tx1"/>
                </a:solidFill>
                <a:latin typeface="Arial" charset="0"/>
              </a:defRPr>
            </a:lvl9pPr>
          </a:lstStyle>
          <a:p>
            <a:pPr algn="ctr" eaLnBrk="1" hangingPunct="1">
              <a:spcBef>
                <a:spcPct val="0"/>
              </a:spcBef>
              <a:buClrTx/>
              <a:buSzTx/>
              <a:buFontTx/>
              <a:buNone/>
            </a:pPr>
            <a:r>
              <a:rPr lang="ru-RU" altLang="ru-RU" sz="1800" b="1"/>
              <a:t>1. Мода</a:t>
            </a:r>
            <a:r>
              <a:rPr lang="ru-RU" altLang="ru-RU" sz="1800"/>
              <a:t> – жиынтықтағы ең жиі кездесетін вариантты айттады.</a:t>
            </a:r>
          </a:p>
        </p:txBody>
      </p:sp>
      <p:sp>
        <p:nvSpPr>
          <p:cNvPr id="4099" name="Rectangle 5"/>
          <p:cNvSpPr>
            <a:spLocks noChangeArrowheads="1"/>
          </p:cNvSpPr>
          <p:nvPr/>
        </p:nvSpPr>
        <p:spPr bwMode="auto">
          <a:xfrm>
            <a:off x="1320800" y="228601"/>
            <a:ext cx="955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b="1" i="1" u="sng"/>
              <a:t>Құрылымдық статистикалық орташа шамалар</a:t>
            </a:r>
            <a:endParaRPr lang="ru-RU" altLang="ru-RU" sz="1800"/>
          </a:p>
        </p:txBody>
      </p:sp>
      <p:sp>
        <p:nvSpPr>
          <p:cNvPr id="4100" name="Rectangle 6"/>
          <p:cNvSpPr>
            <a:spLocks noChangeArrowheads="1"/>
          </p:cNvSpPr>
          <p:nvPr/>
        </p:nvSpPr>
        <p:spPr bwMode="auto">
          <a:xfrm>
            <a:off x="1320800" y="1963322"/>
            <a:ext cx="10160000" cy="67710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2000">
                <a:solidFill>
                  <a:schemeClr val="tx2"/>
                </a:solidFill>
              </a:rPr>
              <a:t>Дискреттік қатардағы мода мәні</a:t>
            </a:r>
            <a:endParaRPr lang="ru-RU" altLang="ru-RU" sz="2000" b="1">
              <a:solidFill>
                <a:schemeClr val="tx2"/>
              </a:solidFill>
            </a:endParaRPr>
          </a:p>
          <a:p>
            <a:pPr eaLnBrk="1" hangingPunct="1">
              <a:spcBef>
                <a:spcPct val="0"/>
              </a:spcBef>
              <a:buClrTx/>
              <a:buSzTx/>
              <a:buFontTx/>
              <a:buNone/>
            </a:pPr>
            <a:r>
              <a:rPr lang="ru-RU" altLang="ru-RU" sz="1800"/>
              <a:t> </a:t>
            </a:r>
            <a:r>
              <a:rPr lang="ru-RU" altLang="ru-RU" sz="1800">
                <a:solidFill>
                  <a:srgbClr val="000000"/>
                </a:solidFill>
                <a:cs typeface="Times New Roman" pitchFamily="18" charset="0"/>
              </a:rPr>
              <a:t>Мысалы, төмендегі мәліметтерге сәйкес, 37 өлшемі ең үлкен сұранысқа ие. Мо =88</a:t>
            </a:r>
          </a:p>
        </p:txBody>
      </p:sp>
      <p:graphicFrame>
        <p:nvGraphicFramePr>
          <p:cNvPr id="18538" name="Group 106"/>
          <p:cNvGraphicFramePr>
            <a:graphicFrameLocks noGrp="1"/>
          </p:cNvGraphicFramePr>
          <p:nvPr>
            <p:extLst>
              <p:ext uri="{D42A27DB-BD31-4B8C-83A1-F6EECF244321}">
                <p14:modId xmlns:p14="http://schemas.microsoft.com/office/powerpoint/2010/main" val="1810127362"/>
              </p:ext>
            </p:extLst>
          </p:nvPr>
        </p:nvGraphicFramePr>
        <p:xfrm>
          <a:off x="4249217" y="2838955"/>
          <a:ext cx="3979333" cy="2651456"/>
        </p:xfrm>
        <a:graphic>
          <a:graphicData uri="http://schemas.openxmlformats.org/drawingml/2006/table">
            <a:tbl>
              <a:tblPr/>
              <a:tblGrid>
                <a:gridCol w="1538817">
                  <a:extLst>
                    <a:ext uri="{9D8B030D-6E8A-4147-A177-3AD203B41FA5}">
                      <a16:colId xmlns:a16="http://schemas.microsoft.com/office/drawing/2014/main" val="20000"/>
                    </a:ext>
                  </a:extLst>
                </a:gridCol>
                <a:gridCol w="2440516">
                  <a:extLst>
                    <a:ext uri="{9D8B030D-6E8A-4147-A177-3AD203B41FA5}">
                      <a16:colId xmlns:a16="http://schemas.microsoft.com/office/drawing/2014/main" val="20001"/>
                    </a:ext>
                  </a:extLst>
                </a:gridCol>
              </a:tblGrid>
              <a:tr h="51804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Аяқ</a:t>
                      </a:r>
                      <a:r>
                        <a:rPr kumimoji="0" lang="ru-RU" altLang="ru-RU" sz="1400" b="0"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a:t>
                      </a: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киім</a:t>
                      </a:r>
                      <a:r>
                        <a:rPr kumimoji="0" lang="ru-RU" altLang="ru-RU" sz="1400" b="0"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a:t>
                      </a: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мөлшері</a:t>
                      </a:r>
                      <a:endParaRPr kumimoji="0" lang="ru-RU" altLang="ru-RU" sz="1400" b="0" i="0" u="none" strike="noStrike" cap="none" normalizeH="0" baseline="0" dirty="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Сатып</a:t>
                      </a:r>
                      <a:r>
                        <a:rPr kumimoji="0" lang="ru-RU" altLang="ru-RU" sz="1400" b="0"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a:t>
                      </a: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алынған</a:t>
                      </a:r>
                      <a:r>
                        <a:rPr kumimoji="0" lang="ru-RU" altLang="ru-RU" sz="1400" b="0"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пар </a:t>
                      </a: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аяқ</a:t>
                      </a:r>
                      <a:r>
                        <a:rPr kumimoji="0" lang="ru-RU" altLang="ru-RU" sz="1400" b="0"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a:t>
                      </a:r>
                      <a:r>
                        <a:rPr kumimoji="0" lang="ru-RU" altLang="ru-RU" sz="1400" b="0"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киім</a:t>
                      </a:r>
                      <a:r>
                        <a:rPr kumimoji="0" lang="ru-RU" altLang="ru-RU" sz="1400" b="0"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саны</a:t>
                      </a:r>
                      <a:endParaRPr kumimoji="0" lang="ru-RU" altLang="ru-RU" sz="1400" b="0" i="0" u="none" strike="noStrike" cap="none" normalizeH="0" baseline="0" dirty="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34</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2</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35</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10</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36</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20</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37</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88</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38</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19</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39</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9</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72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40</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0000"/>
                          </a:solidFill>
                          <a:effectLst/>
                          <a:latin typeface="Arial" panose="020B0604020202020204" pitchFamily="34" charset="0"/>
                          <a:cs typeface="Times New Roman" panose="02020603050405020304" pitchFamily="18" charset="0"/>
                        </a:rPr>
                        <a:t>1</a:t>
                      </a:r>
                      <a:endParaRPr kumimoji="0" lang="ru-RU" altLang="ru-RU" sz="1400" b="0" i="0" u="none" strike="noStrike" cap="none" normalizeH="0" baseline="0">
                        <a:ln>
                          <a:noFill/>
                        </a:ln>
                        <a:solidFill>
                          <a:schemeClr val="tx1"/>
                        </a:solidFill>
                        <a:effectLst/>
                        <a:latin typeface="Arial" panose="020B0604020202020204" pitchFamily="34" charset="0"/>
                      </a:endParaRPr>
                    </a:p>
                  </a:txBody>
                  <a:tcPr marL="121920" marR="121920"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974995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016000" y="228600"/>
            <a:ext cx="10363200" cy="609600"/>
          </a:xfrm>
          <a:solidFill>
            <a:schemeClr val="bg1"/>
          </a:solidFill>
          <a:ln>
            <a:solidFill>
              <a:schemeClr val="bg1"/>
            </a:solidFill>
            <a:miter lim="800000"/>
            <a:headEnd/>
            <a:tailEnd/>
          </a:ln>
        </p:spPr>
        <p:txBody>
          <a:bodyPr/>
          <a:lstStyle/>
          <a:p>
            <a:pPr eaLnBrk="1" hangingPunct="1"/>
            <a:r>
              <a:rPr lang="ru-RU" altLang="ru-RU" sz="1800">
                <a:latin typeface="Arial" charset="0"/>
              </a:rPr>
              <a:t>Аралық қатарлар үшін мода мәні</a:t>
            </a:r>
          </a:p>
        </p:txBody>
      </p:sp>
      <p:sp>
        <p:nvSpPr>
          <p:cNvPr id="5123" name="Rectangle 3"/>
          <p:cNvSpPr>
            <a:spLocks noGrp="1" noChangeArrowheads="1"/>
          </p:cNvSpPr>
          <p:nvPr>
            <p:ph type="body" idx="4294967295"/>
          </p:nvPr>
        </p:nvSpPr>
        <p:spPr>
          <a:xfrm>
            <a:off x="1705696" y="2255656"/>
            <a:ext cx="10363200" cy="4530725"/>
          </a:xfrm>
        </p:spPr>
        <p:txBody>
          <a:bodyPr/>
          <a:lstStyle/>
          <a:p>
            <a:pPr eaLnBrk="1" hangingPunct="1">
              <a:lnSpc>
                <a:spcPct val="70000"/>
              </a:lnSpc>
            </a:pPr>
            <a:r>
              <a:rPr lang="ru-RU" altLang="ru-RU" sz="2400"/>
              <a:t>х</a:t>
            </a:r>
            <a:r>
              <a:rPr lang="ru-RU" altLang="ru-RU" sz="1200"/>
              <a:t>Мо</a:t>
            </a:r>
            <a:r>
              <a:rPr lang="ru-RU" altLang="ru-RU" sz="1800"/>
              <a:t> – </a:t>
            </a:r>
            <a:r>
              <a:rPr lang="kk-KZ" altLang="ru-RU" sz="1600"/>
              <a:t>мода интервалының төменгі шегі</a:t>
            </a:r>
            <a:endParaRPr lang="en-US" altLang="ru-RU" sz="1600"/>
          </a:p>
          <a:p>
            <a:pPr eaLnBrk="1" hangingPunct="1">
              <a:lnSpc>
                <a:spcPct val="70000"/>
              </a:lnSpc>
            </a:pPr>
            <a:r>
              <a:rPr lang="en-US" altLang="ru-RU" sz="2400"/>
              <a:t>i</a:t>
            </a:r>
            <a:r>
              <a:rPr lang="ru-RU" altLang="ru-RU" sz="1200"/>
              <a:t>Мо</a:t>
            </a:r>
            <a:r>
              <a:rPr lang="ru-RU" altLang="ru-RU" sz="1800"/>
              <a:t> – </a:t>
            </a:r>
            <a:r>
              <a:rPr lang="ru-RU" altLang="ru-RU" sz="1600"/>
              <a:t>мода интервалының ұзындығы</a:t>
            </a:r>
            <a:endParaRPr lang="en-US" altLang="ru-RU" sz="1600"/>
          </a:p>
          <a:p>
            <a:pPr eaLnBrk="1" hangingPunct="1">
              <a:lnSpc>
                <a:spcPct val="70000"/>
              </a:lnSpc>
            </a:pPr>
            <a:r>
              <a:rPr lang="en-US" altLang="ru-RU" sz="2400"/>
              <a:t>f</a:t>
            </a:r>
            <a:r>
              <a:rPr lang="ru-RU" altLang="ru-RU" sz="1200"/>
              <a:t>Мо</a:t>
            </a:r>
            <a:r>
              <a:rPr lang="ru-RU" altLang="ru-RU" sz="1800"/>
              <a:t> – </a:t>
            </a:r>
            <a:r>
              <a:rPr lang="ru-RU" altLang="ru-RU" sz="1600"/>
              <a:t>мода жиілігі</a:t>
            </a:r>
            <a:endParaRPr lang="en-US" altLang="ru-RU" sz="1600"/>
          </a:p>
          <a:p>
            <a:pPr eaLnBrk="1" hangingPunct="1">
              <a:lnSpc>
                <a:spcPct val="70000"/>
              </a:lnSpc>
            </a:pPr>
            <a:r>
              <a:rPr lang="en-US" altLang="ru-RU" sz="2400"/>
              <a:t>f</a:t>
            </a:r>
            <a:r>
              <a:rPr lang="ru-RU" altLang="ru-RU" sz="1200"/>
              <a:t>Мо-1</a:t>
            </a:r>
            <a:r>
              <a:rPr lang="ru-RU" altLang="ru-RU" sz="1800"/>
              <a:t>- </a:t>
            </a:r>
            <a:r>
              <a:rPr lang="ru-RU" altLang="ru-RU" sz="1600"/>
              <a:t>мода жиілігіне дейінгі жиілік</a:t>
            </a:r>
            <a:endParaRPr lang="en-US" altLang="ru-RU" sz="1600"/>
          </a:p>
          <a:p>
            <a:pPr eaLnBrk="1" hangingPunct="1">
              <a:lnSpc>
                <a:spcPct val="70000"/>
              </a:lnSpc>
            </a:pPr>
            <a:r>
              <a:rPr lang="en-US" altLang="ru-RU" sz="2400"/>
              <a:t>f</a:t>
            </a:r>
            <a:r>
              <a:rPr lang="ru-RU" altLang="ru-RU" sz="1200"/>
              <a:t>Мо+1</a:t>
            </a:r>
            <a:r>
              <a:rPr lang="ru-RU" altLang="ru-RU" sz="1800"/>
              <a:t>- </a:t>
            </a:r>
            <a:r>
              <a:rPr lang="ru-RU" altLang="ru-RU" sz="1600"/>
              <a:t>мода жиілігінен кейінгі жиілік</a:t>
            </a:r>
          </a:p>
        </p:txBody>
      </p:sp>
      <p:sp>
        <p:nvSpPr>
          <p:cNvPr id="5124" name="Rectangle 5"/>
          <p:cNvSpPr>
            <a:spLocks noChangeArrowheads="1"/>
          </p:cNvSpPr>
          <p:nvPr/>
        </p:nvSpPr>
        <p:spPr bwMode="auto">
          <a:xfrm>
            <a:off x="0" y="30300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endParaRPr lang="ru-RU" altLang="ru-RU" sz="1800"/>
          </a:p>
        </p:txBody>
      </p:sp>
      <p:graphicFrame>
        <p:nvGraphicFramePr>
          <p:cNvPr id="5125" name="Object 4"/>
          <p:cNvGraphicFramePr>
            <a:graphicFrameLocks noChangeAspect="1"/>
          </p:cNvGraphicFramePr>
          <p:nvPr>
            <p:extLst>
              <p:ext uri="{D42A27DB-BD31-4B8C-83A1-F6EECF244321}">
                <p14:modId xmlns:p14="http://schemas.microsoft.com/office/powerpoint/2010/main" val="4256571999"/>
              </p:ext>
            </p:extLst>
          </p:nvPr>
        </p:nvGraphicFramePr>
        <p:xfrm>
          <a:off x="4055907" y="1555020"/>
          <a:ext cx="7545917" cy="762000"/>
        </p:xfrm>
        <a:graphic>
          <a:graphicData uri="http://schemas.openxmlformats.org/presentationml/2006/ole">
            <mc:AlternateContent xmlns:mc="http://schemas.openxmlformats.org/markup-compatibility/2006">
              <mc:Choice xmlns:v="urn:schemas-microsoft-com:vml" Requires="v">
                <p:oleObj spid="_x0000_s1044" name="Формула" r:id="rId3" imgW="2654300" imgH="431800" progId="Equation.3">
                  <p:embed/>
                </p:oleObj>
              </mc:Choice>
              <mc:Fallback>
                <p:oleObj name="Формула" r:id="rId3" imgW="26543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5907" y="1555020"/>
                        <a:ext cx="7545917" cy="762000"/>
                      </a:xfrm>
                      <a:prstGeom prst="rect">
                        <a:avLst/>
                      </a:prstGeom>
                      <a:noFill/>
                      <a:ln w="28575">
                        <a:solidFill>
                          <a:srgbClr val="6633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094" name="Group 326"/>
          <p:cNvGraphicFramePr>
            <a:graphicFrameLocks noGrp="1"/>
          </p:cNvGraphicFramePr>
          <p:nvPr>
            <p:ph type="tbl" idx="1"/>
          </p:nvPr>
        </p:nvGraphicFramePr>
        <p:xfrm>
          <a:off x="812800" y="4267200"/>
          <a:ext cx="5080000" cy="2590802"/>
        </p:xfrm>
        <a:graphic>
          <a:graphicData uri="http://schemas.openxmlformats.org/drawingml/2006/table">
            <a:tbl>
              <a:tblPr/>
              <a:tblGrid>
                <a:gridCol w="2012951">
                  <a:extLst>
                    <a:ext uri="{9D8B030D-6E8A-4147-A177-3AD203B41FA5}">
                      <a16:colId xmlns:a16="http://schemas.microsoft.com/office/drawing/2014/main" val="20000"/>
                    </a:ext>
                  </a:extLst>
                </a:gridCol>
                <a:gridCol w="3067049">
                  <a:extLst>
                    <a:ext uri="{9D8B030D-6E8A-4147-A177-3AD203B41FA5}">
                      <a16:colId xmlns:a16="http://schemas.microsoft.com/office/drawing/2014/main" val="20001"/>
                    </a:ext>
                  </a:extLst>
                </a:gridCol>
              </a:tblGrid>
              <a:tr h="33527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Жұмыс</a:t>
                      </a:r>
                      <a:r>
                        <a:rPr kumimoji="0" lang="ru-RU" altLang="ru-RU" sz="1600" b="1"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a:t>
                      </a:r>
                      <a:r>
                        <a:rPr kumimoji="0" lang="ru-RU" altLang="ru-RU" sz="1600" b="1"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өтілі</a:t>
                      </a:r>
                      <a:endParaRPr kumimoji="0" lang="ru-RU" altLang="ru-RU" sz="1600" b="1" i="0" u="none" strike="noStrike" cap="none" normalizeH="0" baseline="0" dirty="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Жұмысшылар</a:t>
                      </a:r>
                      <a:r>
                        <a:rPr kumimoji="0" lang="ru-RU" altLang="ru-RU" sz="1600" b="1"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саны</a:t>
                      </a:r>
                      <a:endParaRPr kumimoji="0" lang="ru-RU" altLang="ru-RU" sz="1600" b="1" i="0" u="none" strike="noStrike" cap="none" normalizeH="0" baseline="0" dirty="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27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Дейін</a:t>
                      </a:r>
                      <a:r>
                        <a:rPr kumimoji="0" lang="ru-RU" altLang="ru-RU" sz="1600" b="1"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2</a:t>
                      </a:r>
                      <a:endParaRPr kumimoji="0" lang="ru-RU" altLang="ru-RU" sz="1600" b="1" i="0" u="none" strike="noStrike" cap="none" normalizeH="0" baseline="0" dirty="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4</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27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2-4</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23</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27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4-6</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20</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27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6-8</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35</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27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8-10</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a:ln>
                            <a:noFill/>
                          </a:ln>
                          <a:solidFill>
                            <a:srgbClr val="000000"/>
                          </a:solidFill>
                          <a:effectLst/>
                          <a:latin typeface="Arial" panose="020B0604020202020204" pitchFamily="34" charset="0"/>
                          <a:cs typeface="Times New Roman" panose="02020603050405020304" pitchFamily="18" charset="0"/>
                        </a:rPr>
                        <a:t>11</a:t>
                      </a:r>
                      <a:endParaRPr kumimoji="0" lang="ru-RU" altLang="ru-RU" sz="1600" b="1" i="0" u="none" strike="noStrike" cap="none" normalizeH="0" baseline="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79134">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10 </a:t>
                      </a:r>
                      <a:r>
                        <a:rPr kumimoji="0" lang="ru-RU" altLang="ru-RU" sz="1600" b="1"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нан</a:t>
                      </a:r>
                      <a:r>
                        <a:rPr kumimoji="0" lang="ru-RU" altLang="ru-RU" sz="1600" b="1"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 </a:t>
                      </a:r>
                      <a:r>
                        <a:rPr kumimoji="0" lang="ru-RU" altLang="ru-RU" sz="1600" b="1" i="0" u="none" strike="noStrike" cap="none" normalizeH="0" baseline="0" dirty="0" err="1">
                          <a:ln>
                            <a:noFill/>
                          </a:ln>
                          <a:solidFill>
                            <a:srgbClr val="000000"/>
                          </a:solidFill>
                          <a:effectLst/>
                          <a:latin typeface="Arial" panose="020B0604020202020204" pitchFamily="34" charset="0"/>
                          <a:cs typeface="Times New Roman" panose="02020603050405020304" pitchFamily="18" charset="0"/>
                        </a:rPr>
                        <a:t>жоғары</a:t>
                      </a:r>
                      <a:endParaRPr kumimoji="0" lang="ru-RU" altLang="ru-RU" sz="1600" b="1" i="0" u="none" strike="noStrike" cap="none" normalizeH="0" baseline="0" dirty="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a:ln>
                            <a:noFill/>
                          </a:ln>
                          <a:solidFill>
                            <a:srgbClr val="000000"/>
                          </a:solidFill>
                          <a:effectLst/>
                          <a:latin typeface="Arial" panose="020B0604020202020204" pitchFamily="34" charset="0"/>
                          <a:cs typeface="Times New Roman" panose="02020603050405020304" pitchFamily="18" charset="0"/>
                        </a:rPr>
                        <a:t>7</a:t>
                      </a:r>
                      <a:endParaRPr kumimoji="0" lang="ru-RU" altLang="ru-RU" sz="1600" b="1" i="0" u="none" strike="noStrike" cap="none" normalizeH="0" baseline="0" dirty="0">
                        <a:ln>
                          <a:noFill/>
                        </a:ln>
                        <a:solidFill>
                          <a:schemeClr val="tx1"/>
                        </a:solidFill>
                        <a:effectLst/>
                        <a:latin typeface="Arial" panose="020B0604020202020204" pitchFamily="34" charset="0"/>
                      </a:endParaRPr>
                    </a:p>
                  </a:txBody>
                  <a:tcPr marL="121920" marR="121920"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5152" name="Rectangle 318"/>
          <p:cNvSpPr>
            <a:spLocks noChangeArrowheads="1"/>
          </p:cNvSpPr>
          <p:nvPr/>
        </p:nvSpPr>
        <p:spPr bwMode="auto">
          <a:xfrm>
            <a:off x="7329585" y="5930623"/>
            <a:ext cx="473931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b="1"/>
              <a:t>Мо </a:t>
            </a:r>
            <a:r>
              <a:rPr lang="ru-RU" altLang="ru-RU" sz="1800"/>
              <a:t>= 6+2*(35-20)/((35-20)+(35-11))= ? жыл.</a:t>
            </a:r>
          </a:p>
        </p:txBody>
      </p:sp>
      <p:sp>
        <p:nvSpPr>
          <p:cNvPr id="5153" name="Rectangle 322"/>
          <p:cNvSpPr>
            <a:spLocks noChangeArrowheads="1"/>
          </p:cNvSpPr>
          <p:nvPr/>
        </p:nvSpPr>
        <p:spPr bwMode="auto">
          <a:xfrm>
            <a:off x="926987" y="833481"/>
            <a:ext cx="584211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eaLnBrk="0" fontAlgn="base" hangingPunct="0">
              <a:spcBef>
                <a:spcPct val="0"/>
              </a:spcBef>
              <a:spcAft>
                <a:spcPct val="0"/>
              </a:spcAft>
              <a:defRPr>
                <a:solidFill>
                  <a:schemeClr val="tx1"/>
                </a:solidFill>
                <a:latin typeface="Arial" charset="0"/>
              </a:defRPr>
            </a:lvl6pPr>
            <a:lvl7pPr marL="3086100" indent="-342900" eaLnBrk="0" fontAlgn="base" hangingPunct="0">
              <a:spcBef>
                <a:spcPct val="0"/>
              </a:spcBef>
              <a:spcAft>
                <a:spcPct val="0"/>
              </a:spcAft>
              <a:defRPr>
                <a:solidFill>
                  <a:schemeClr val="tx1"/>
                </a:solidFill>
                <a:latin typeface="Arial" charset="0"/>
              </a:defRPr>
            </a:lvl7pPr>
            <a:lvl8pPr marL="3543300" indent="-342900" eaLnBrk="0" fontAlgn="base" hangingPunct="0">
              <a:spcBef>
                <a:spcPct val="0"/>
              </a:spcBef>
              <a:spcAft>
                <a:spcPct val="0"/>
              </a:spcAft>
              <a:defRPr>
                <a:solidFill>
                  <a:schemeClr val="tx1"/>
                </a:solidFill>
                <a:latin typeface="Arial" charset="0"/>
              </a:defRPr>
            </a:lvl8pPr>
            <a:lvl9pPr marL="4000500" indent="-342900" eaLnBrk="0" fontAlgn="base" hangingPunct="0">
              <a:spcBef>
                <a:spcPct val="0"/>
              </a:spcBef>
              <a:spcAft>
                <a:spcPct val="0"/>
              </a:spcAft>
              <a:defRPr>
                <a:solidFill>
                  <a:schemeClr val="tx1"/>
                </a:solidFill>
                <a:latin typeface="Arial" charset="0"/>
              </a:defRPr>
            </a:lvl9pPr>
          </a:lstStyle>
          <a:p>
            <a:pPr eaLnBrk="1" hangingPunct="1">
              <a:buFontTx/>
              <a:buAutoNum type="arabicPeriod"/>
            </a:pPr>
            <a:r>
              <a:rPr lang="ru-RU" altLang="ru-RU">
                <a:solidFill>
                  <a:schemeClr val="tx2"/>
                </a:solidFill>
              </a:rPr>
              <a:t>Модалдық интервал анықталады</a:t>
            </a:r>
          </a:p>
          <a:p>
            <a:pPr eaLnBrk="1" hangingPunct="1">
              <a:buFontTx/>
              <a:buAutoNum type="arabicPeriod"/>
            </a:pPr>
            <a:r>
              <a:rPr lang="ru-RU" altLang="ru-RU">
                <a:solidFill>
                  <a:schemeClr val="tx2"/>
                </a:solidFill>
              </a:rPr>
              <a:t>Мода мәні мына формула бойынша анықталады:</a:t>
            </a:r>
          </a:p>
          <a:p>
            <a:pPr eaLnBrk="1" hangingPunct="1"/>
            <a:endParaRPr lang="ru-RU" altLang="ru-RU">
              <a:solidFill>
                <a:schemeClr val="tx2"/>
              </a:solidFill>
            </a:endParaRPr>
          </a:p>
        </p:txBody>
      </p:sp>
    </p:spTree>
    <p:extLst>
      <p:ext uri="{BB962C8B-B14F-4D97-AF65-F5344CB8AC3E}">
        <p14:creationId xmlns:p14="http://schemas.microsoft.com/office/powerpoint/2010/main" val="1674694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19200" y="228600"/>
            <a:ext cx="10363200" cy="914400"/>
          </a:xfrm>
          <a:ln w="38100">
            <a:solidFill>
              <a:srgbClr val="663300"/>
            </a:solidFill>
            <a:miter lim="800000"/>
            <a:headEnd/>
            <a:tailEnd/>
          </a:ln>
        </p:spPr>
        <p:txBody>
          <a:bodyPr/>
          <a:lstStyle/>
          <a:p>
            <a:pPr eaLnBrk="1" hangingPunct="1"/>
            <a:r>
              <a:rPr lang="ru-RU" altLang="ru-RU" sz="1800" b="1">
                <a:solidFill>
                  <a:schemeClr val="tx1"/>
                </a:solidFill>
                <a:latin typeface="Arial" charset="0"/>
              </a:rPr>
              <a:t>Медиана </a:t>
            </a:r>
            <a:r>
              <a:rPr lang="ru-RU" altLang="ru-RU" sz="1800">
                <a:solidFill>
                  <a:schemeClr val="tx1"/>
                </a:solidFill>
                <a:latin typeface="Arial" charset="0"/>
              </a:rPr>
              <a:t>– вариациялық қатардың ортасында орналасқан вариантты айтады</a:t>
            </a:r>
            <a:endParaRPr lang="ru-RU" altLang="ru-RU" sz="3800">
              <a:solidFill>
                <a:schemeClr val="tx1"/>
              </a:solidFill>
            </a:endParaRPr>
          </a:p>
        </p:txBody>
      </p:sp>
      <p:sp>
        <p:nvSpPr>
          <p:cNvPr id="6147" name="Rectangle 3"/>
          <p:cNvSpPr>
            <a:spLocks noGrp="1" noChangeArrowheads="1"/>
          </p:cNvSpPr>
          <p:nvPr>
            <p:ph type="body" idx="1"/>
          </p:nvPr>
        </p:nvSpPr>
        <p:spPr>
          <a:xfrm>
            <a:off x="895208" y="1645065"/>
            <a:ext cx="9720073" cy="4023360"/>
          </a:xfrm>
        </p:spPr>
        <p:txBody>
          <a:bodyPr/>
          <a:lstStyle/>
          <a:p>
            <a:pPr algn="ctr" eaLnBrk="1" hangingPunct="1">
              <a:lnSpc>
                <a:spcPct val="70000"/>
              </a:lnSpc>
              <a:buFont typeface="Wingdings" pitchFamily="2" charset="2"/>
              <a:buNone/>
            </a:pPr>
            <a:r>
              <a:rPr lang="ru-RU" altLang="ru-RU" sz="1800"/>
              <a:t>	1. Медиана қатарды 2-ге бөледі. Өсу ретімен оранласқан тақ мүшелі қатардың тура ортасында орналасқан вариант сол қатардың медианасы болады</a:t>
            </a:r>
          </a:p>
        </p:txBody>
      </p:sp>
      <p:sp>
        <p:nvSpPr>
          <p:cNvPr id="6148" name="Rectangle 5"/>
          <p:cNvSpPr>
            <a:spLocks noChangeArrowheads="1"/>
          </p:cNvSpPr>
          <p:nvPr/>
        </p:nvSpPr>
        <p:spPr bwMode="auto">
          <a:xfrm>
            <a:off x="1057779" y="2131349"/>
            <a:ext cx="10566400" cy="58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lnSpc>
                <a:spcPct val="90000"/>
              </a:lnSpc>
              <a:spcBef>
                <a:spcPct val="0"/>
              </a:spcBef>
              <a:buClrTx/>
              <a:buSzTx/>
              <a:buFontTx/>
              <a:buNone/>
            </a:pPr>
            <a:r>
              <a:rPr lang="ru-RU" altLang="ru-RU" sz="1800"/>
              <a:t>Мысалы, жеті сатушының жұмыс өтілі туралы рейтингте</a:t>
            </a:r>
          </a:p>
          <a:p>
            <a:pPr eaLnBrk="1" hangingPunct="1">
              <a:lnSpc>
                <a:spcPct val="90000"/>
              </a:lnSpc>
              <a:spcBef>
                <a:spcPct val="0"/>
              </a:spcBef>
              <a:buClrTx/>
              <a:buSzTx/>
              <a:buFontTx/>
              <a:buNone/>
            </a:pPr>
            <a:r>
              <a:rPr lang="ru-RU" altLang="ru-RU" sz="1800"/>
              <a:t>– 1, 2, 2, 3, 5, 7, 10 жыл;  Ме= 3</a:t>
            </a:r>
          </a:p>
        </p:txBody>
      </p:sp>
      <p:sp>
        <p:nvSpPr>
          <p:cNvPr id="6149" name="Rectangle 6"/>
          <p:cNvSpPr>
            <a:spLocks noChangeArrowheads="1"/>
          </p:cNvSpPr>
          <p:nvPr/>
        </p:nvSpPr>
        <p:spPr bwMode="auto">
          <a:xfrm>
            <a:off x="895208" y="2824371"/>
            <a:ext cx="105664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lnSpc>
                <a:spcPct val="70000"/>
              </a:lnSpc>
              <a:spcBef>
                <a:spcPct val="0"/>
              </a:spcBef>
              <a:buClrTx/>
              <a:buSzTx/>
              <a:buFontTx/>
              <a:buNone/>
            </a:pPr>
            <a:r>
              <a:rPr lang="ru-RU" altLang="ru-RU" sz="1800"/>
              <a:t>	2. Ал жұп мүшелі қатардағы медиананы есептеу үшін қатардың ортасындағы екі мүшенің арифметикалық ортасын анықтайды</a:t>
            </a:r>
          </a:p>
        </p:txBody>
      </p:sp>
      <p:sp>
        <p:nvSpPr>
          <p:cNvPr id="6150" name="Rectangle 7"/>
          <p:cNvSpPr>
            <a:spLocks noChangeArrowheads="1"/>
          </p:cNvSpPr>
          <p:nvPr/>
        </p:nvSpPr>
        <p:spPr bwMode="auto">
          <a:xfrm>
            <a:off x="1117600" y="3478089"/>
            <a:ext cx="11074400" cy="58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lnSpc>
                <a:spcPct val="90000"/>
              </a:lnSpc>
              <a:spcBef>
                <a:spcPct val="0"/>
              </a:spcBef>
              <a:buClrTx/>
              <a:buSzTx/>
              <a:buFontTx/>
              <a:buNone/>
            </a:pPr>
            <a:r>
              <a:rPr lang="ru-RU" altLang="ru-RU" sz="1800"/>
              <a:t>Мысалы, алты сатушының жұмыс өтілі туралы рейтингте– </a:t>
            </a:r>
          </a:p>
          <a:p>
            <a:pPr eaLnBrk="1" hangingPunct="1">
              <a:lnSpc>
                <a:spcPct val="90000"/>
              </a:lnSpc>
              <a:spcBef>
                <a:spcPct val="0"/>
              </a:spcBef>
              <a:buClrTx/>
              <a:buSzTx/>
              <a:buFontTx/>
              <a:buNone/>
            </a:pPr>
            <a:r>
              <a:rPr lang="ru-RU" altLang="ru-RU" sz="1800"/>
              <a:t>1, 2, 2, 3, 5, 7 жыл;  Ме= 2.5</a:t>
            </a:r>
          </a:p>
        </p:txBody>
      </p:sp>
      <p:sp>
        <p:nvSpPr>
          <p:cNvPr id="6151" name="Rectangle 8"/>
          <p:cNvSpPr>
            <a:spLocks noChangeArrowheads="1"/>
          </p:cNvSpPr>
          <p:nvPr/>
        </p:nvSpPr>
        <p:spPr bwMode="auto">
          <a:xfrm>
            <a:off x="5050363" y="4306169"/>
            <a:ext cx="2035749" cy="461665"/>
          </a:xfrm>
          <a:prstGeom prst="rect">
            <a:avLst/>
          </a:prstGeom>
          <a:noFill/>
          <a:ln w="28575">
            <a:solidFill>
              <a:srgbClr val="66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algn="ctr" eaLnBrk="1" hangingPunct="1">
              <a:spcBef>
                <a:spcPct val="0"/>
              </a:spcBef>
              <a:buClrTx/>
              <a:buSzTx/>
              <a:buFontTx/>
              <a:buNone/>
            </a:pPr>
            <a:r>
              <a:rPr lang="ru-RU" altLang="ru-RU" sz="1800"/>
              <a:t>Ме=(</a:t>
            </a:r>
            <a:r>
              <a:rPr lang="ru-RU" altLang="ru-RU" sz="2400"/>
              <a:t>х</a:t>
            </a:r>
            <a:r>
              <a:rPr lang="ru-RU" altLang="ru-RU" sz="1200"/>
              <a:t>Ме</a:t>
            </a:r>
            <a:r>
              <a:rPr lang="ru-RU" altLang="ru-RU" sz="1800"/>
              <a:t>+</a:t>
            </a:r>
            <a:r>
              <a:rPr lang="ru-RU" altLang="ru-RU" sz="2400"/>
              <a:t>х</a:t>
            </a:r>
            <a:r>
              <a:rPr lang="ru-RU" altLang="ru-RU" sz="1200"/>
              <a:t>Ме+1</a:t>
            </a:r>
            <a:r>
              <a:rPr lang="ru-RU" altLang="ru-RU" sz="1800"/>
              <a:t>)/2</a:t>
            </a:r>
          </a:p>
        </p:txBody>
      </p:sp>
    </p:spTree>
    <p:extLst>
      <p:ext uri="{BB962C8B-B14F-4D97-AF65-F5344CB8AC3E}">
        <p14:creationId xmlns:p14="http://schemas.microsoft.com/office/powerpoint/2010/main" val="2701224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p:cNvSpPr>
            <a:spLocks noChangeArrowheads="1"/>
          </p:cNvSpPr>
          <p:nvPr/>
        </p:nvSpPr>
        <p:spPr bwMode="auto">
          <a:xfrm>
            <a:off x="2336801" y="228601"/>
            <a:ext cx="62091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b="1"/>
              <a:t>Дискретті вариация қатарындағы медиананың мәні </a:t>
            </a:r>
          </a:p>
          <a:p>
            <a:pPr eaLnBrk="1" hangingPunct="1">
              <a:spcBef>
                <a:spcPct val="0"/>
              </a:spcBef>
              <a:buClrTx/>
              <a:buSzTx/>
              <a:buFontTx/>
              <a:buNone/>
            </a:pPr>
            <a:r>
              <a:rPr lang="ru-RU" altLang="ru-RU" sz="1800" i="1"/>
              <a:t>(мысалды қарастырайық)</a:t>
            </a:r>
          </a:p>
        </p:txBody>
      </p:sp>
      <p:sp>
        <p:nvSpPr>
          <p:cNvPr id="7171" name="Rectangle 6"/>
          <p:cNvSpPr>
            <a:spLocks noChangeArrowheads="1"/>
          </p:cNvSpPr>
          <p:nvPr/>
        </p:nvSpPr>
        <p:spPr bwMode="auto">
          <a:xfrm>
            <a:off x="508001" y="1067078"/>
            <a:ext cx="594694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dirty="0" err="1">
                <a:cs typeface="Times New Roman" pitchFamily="18" charset="0"/>
              </a:rPr>
              <a:t>Кесте</a:t>
            </a:r>
            <a:r>
              <a:rPr lang="ru-RU" altLang="ru-RU" sz="1800" dirty="0">
                <a:cs typeface="Times New Roman" pitchFamily="18" charset="0"/>
              </a:rPr>
              <a:t> 1- </a:t>
            </a:r>
            <a:r>
              <a:rPr lang="ru-RU" altLang="ru-RU" sz="1800" dirty="0" err="1">
                <a:cs typeface="Times New Roman" pitchFamily="18" charset="0"/>
              </a:rPr>
              <a:t>Сатылатын</a:t>
            </a:r>
            <a:r>
              <a:rPr lang="ru-RU" altLang="ru-RU" sz="1800" dirty="0">
                <a:cs typeface="Times New Roman" pitchFamily="18" charset="0"/>
              </a:rPr>
              <a:t> </a:t>
            </a:r>
            <a:r>
              <a:rPr lang="ru-RU" altLang="ru-RU" sz="1800" dirty="0" err="1">
                <a:cs typeface="Times New Roman" pitchFamily="18" charset="0"/>
              </a:rPr>
              <a:t>аяқ</a:t>
            </a:r>
            <a:r>
              <a:rPr lang="ru-RU" altLang="ru-RU" sz="1800" dirty="0">
                <a:cs typeface="Times New Roman" pitchFamily="18" charset="0"/>
              </a:rPr>
              <a:t> </a:t>
            </a:r>
            <a:r>
              <a:rPr lang="ru-RU" altLang="ru-RU" sz="1800" dirty="0" err="1">
                <a:cs typeface="Times New Roman" pitchFamily="18" charset="0"/>
              </a:rPr>
              <a:t>киімді</a:t>
            </a:r>
            <a:r>
              <a:rPr lang="ru-RU" altLang="ru-RU" sz="1800" dirty="0">
                <a:cs typeface="Times New Roman" pitchFamily="18" charset="0"/>
              </a:rPr>
              <a:t> </a:t>
            </a:r>
            <a:r>
              <a:rPr lang="ru-RU" altLang="ru-RU" sz="1800" dirty="0" err="1">
                <a:cs typeface="Times New Roman" pitchFamily="18" charset="0"/>
              </a:rPr>
              <a:t>мөлшеріне</a:t>
            </a:r>
            <a:r>
              <a:rPr lang="ru-RU" altLang="ru-RU" sz="1800" dirty="0">
                <a:cs typeface="Times New Roman" pitchFamily="18" charset="0"/>
              </a:rPr>
              <a:t> </a:t>
            </a:r>
            <a:r>
              <a:rPr lang="ru-RU" altLang="ru-RU" sz="1800" dirty="0" err="1">
                <a:cs typeface="Times New Roman" pitchFamily="18" charset="0"/>
              </a:rPr>
              <a:t>қарай</a:t>
            </a:r>
            <a:r>
              <a:rPr lang="ru-RU" altLang="ru-RU" sz="1800" dirty="0">
                <a:cs typeface="Times New Roman" pitchFamily="18" charset="0"/>
              </a:rPr>
              <a:t> </a:t>
            </a:r>
            <a:r>
              <a:rPr lang="ru-RU" altLang="ru-RU" sz="1800" dirty="0" err="1">
                <a:cs typeface="Times New Roman" pitchFamily="18" charset="0"/>
              </a:rPr>
              <a:t>бөлу</a:t>
            </a:r>
            <a:endParaRPr lang="ru-RU" altLang="ru-RU" sz="1800" dirty="0"/>
          </a:p>
        </p:txBody>
      </p:sp>
      <p:graphicFrame>
        <p:nvGraphicFramePr>
          <p:cNvPr id="39197" name="Group 285"/>
          <p:cNvGraphicFramePr>
            <a:graphicFrameLocks noGrp="1"/>
          </p:cNvGraphicFramePr>
          <p:nvPr/>
        </p:nvGraphicFramePr>
        <p:xfrm>
          <a:off x="203201" y="1628775"/>
          <a:ext cx="11887204" cy="2933700"/>
        </p:xfrm>
        <a:graphic>
          <a:graphicData uri="http://schemas.openxmlformats.org/drawingml/2006/table">
            <a:tbl>
              <a:tblPr/>
              <a:tblGrid>
                <a:gridCol w="1619587">
                  <a:extLst>
                    <a:ext uri="{9D8B030D-6E8A-4147-A177-3AD203B41FA5}">
                      <a16:colId xmlns:a16="http://schemas.microsoft.com/office/drawing/2014/main" val="20000"/>
                    </a:ext>
                  </a:extLst>
                </a:gridCol>
                <a:gridCol w="799932">
                  <a:extLst>
                    <a:ext uri="{9D8B030D-6E8A-4147-A177-3AD203B41FA5}">
                      <a16:colId xmlns:a16="http://schemas.microsoft.com/office/drawing/2014/main" val="20001"/>
                    </a:ext>
                  </a:extLst>
                </a:gridCol>
                <a:gridCol w="946768">
                  <a:extLst>
                    <a:ext uri="{9D8B030D-6E8A-4147-A177-3AD203B41FA5}">
                      <a16:colId xmlns:a16="http://schemas.microsoft.com/office/drawing/2014/main" val="20002"/>
                    </a:ext>
                  </a:extLst>
                </a:gridCol>
                <a:gridCol w="841572">
                  <a:extLst>
                    <a:ext uri="{9D8B030D-6E8A-4147-A177-3AD203B41FA5}">
                      <a16:colId xmlns:a16="http://schemas.microsoft.com/office/drawing/2014/main" val="20003"/>
                    </a:ext>
                  </a:extLst>
                </a:gridCol>
                <a:gridCol w="841572">
                  <a:extLst>
                    <a:ext uri="{9D8B030D-6E8A-4147-A177-3AD203B41FA5}">
                      <a16:colId xmlns:a16="http://schemas.microsoft.com/office/drawing/2014/main" val="20004"/>
                    </a:ext>
                  </a:extLst>
                </a:gridCol>
                <a:gridCol w="841572">
                  <a:extLst>
                    <a:ext uri="{9D8B030D-6E8A-4147-A177-3AD203B41FA5}">
                      <a16:colId xmlns:a16="http://schemas.microsoft.com/office/drawing/2014/main" val="20005"/>
                    </a:ext>
                  </a:extLst>
                </a:gridCol>
                <a:gridCol w="841572">
                  <a:extLst>
                    <a:ext uri="{9D8B030D-6E8A-4147-A177-3AD203B41FA5}">
                      <a16:colId xmlns:a16="http://schemas.microsoft.com/office/drawing/2014/main" val="20006"/>
                    </a:ext>
                  </a:extLst>
                </a:gridCol>
                <a:gridCol w="841572">
                  <a:extLst>
                    <a:ext uri="{9D8B030D-6E8A-4147-A177-3AD203B41FA5}">
                      <a16:colId xmlns:a16="http://schemas.microsoft.com/office/drawing/2014/main" val="20007"/>
                    </a:ext>
                  </a:extLst>
                </a:gridCol>
                <a:gridCol w="841572">
                  <a:extLst>
                    <a:ext uri="{9D8B030D-6E8A-4147-A177-3AD203B41FA5}">
                      <a16:colId xmlns:a16="http://schemas.microsoft.com/office/drawing/2014/main" val="20008"/>
                    </a:ext>
                  </a:extLst>
                </a:gridCol>
                <a:gridCol w="736376">
                  <a:extLst>
                    <a:ext uri="{9D8B030D-6E8A-4147-A177-3AD203B41FA5}">
                      <a16:colId xmlns:a16="http://schemas.microsoft.com/office/drawing/2014/main" val="20009"/>
                    </a:ext>
                  </a:extLst>
                </a:gridCol>
                <a:gridCol w="841572">
                  <a:extLst>
                    <a:ext uri="{9D8B030D-6E8A-4147-A177-3AD203B41FA5}">
                      <a16:colId xmlns:a16="http://schemas.microsoft.com/office/drawing/2014/main" val="20010"/>
                    </a:ext>
                  </a:extLst>
                </a:gridCol>
                <a:gridCol w="841572">
                  <a:extLst>
                    <a:ext uri="{9D8B030D-6E8A-4147-A177-3AD203B41FA5}">
                      <a16:colId xmlns:a16="http://schemas.microsoft.com/office/drawing/2014/main" val="20011"/>
                    </a:ext>
                  </a:extLst>
                </a:gridCol>
                <a:gridCol w="1051965">
                  <a:extLst>
                    <a:ext uri="{9D8B030D-6E8A-4147-A177-3AD203B41FA5}">
                      <a16:colId xmlns:a16="http://schemas.microsoft.com/office/drawing/2014/main" val="20012"/>
                    </a:ext>
                  </a:extLst>
                </a:gridCol>
              </a:tblGrid>
              <a:tr h="128979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Размер</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34</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35</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36</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37</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38</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39</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41</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42</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43</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44 </a:t>
                      </a:r>
                      <a:r>
                        <a:rPr kumimoji="0" lang="ru-RU" altLang="ru-RU" sz="14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және</a:t>
                      </a:r>
                      <a:r>
                        <a:rPr kumimoji="0" lang="ru-RU" altLang="ru-RU" sz="14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4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артық</a:t>
                      </a:r>
                      <a:endParaRPr kumimoji="0" lang="ru-RU" altLang="ru-RU" sz="14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Жиыны</a:t>
                      </a:r>
                      <a:endParaRPr kumimoji="0" lang="ru-RU" altLang="ru-RU" sz="14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281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Сатылған</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пар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аяқ</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киім</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саны</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9</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13</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14</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1084">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Жинақталған</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жиілік</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24</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34</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47</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62</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anose="05000000000000000000" pitchFamily="2" charset="2"/>
                        <a:buNone/>
                        <a:tabLst/>
                      </a:pP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anose="05000000000000000000" pitchFamily="2" charset="2"/>
                        <a:buNone/>
                        <a:tabLst/>
                      </a:pP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anose="05000000000000000000" pitchFamily="2" charset="2"/>
                        <a:buNone/>
                        <a:tabLst/>
                      </a:pP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anose="05000000000000000000" pitchFamily="2" charset="2"/>
                        <a:buNone/>
                        <a:tabLst/>
                      </a:pP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marT="45707" marB="457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230" name="Rectangle 286"/>
          <p:cNvSpPr>
            <a:spLocks noChangeArrowheads="1"/>
          </p:cNvSpPr>
          <p:nvPr/>
        </p:nvSpPr>
        <p:spPr bwMode="auto">
          <a:xfrm>
            <a:off x="812800" y="4975929"/>
            <a:ext cx="11074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tabLst>
                <a:tab pos="685800" algn="l"/>
              </a:tabLst>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tabLst>
                <a:tab pos="685800" algn="l"/>
              </a:tabLst>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tabLst>
                <a:tab pos="685800" algn="l"/>
              </a:tabLst>
              <a:defRPr sz="2300">
                <a:solidFill>
                  <a:schemeClr val="tx1"/>
                </a:solidFill>
                <a:latin typeface="Arial" charset="0"/>
              </a:defRPr>
            </a:lvl3pPr>
            <a:lvl4pPr marL="1600200" indent="-228600">
              <a:spcBef>
                <a:spcPct val="20000"/>
              </a:spcBef>
              <a:buClr>
                <a:schemeClr val="accent1"/>
              </a:buClr>
              <a:buFont typeface="Wingdings" pitchFamily="2" charset="2"/>
              <a:buChar char="§"/>
              <a:tabLst>
                <a:tab pos="685800" algn="l"/>
              </a:tabLst>
              <a:defRPr sz="2000">
                <a:solidFill>
                  <a:schemeClr val="tx1"/>
                </a:solidFill>
                <a:latin typeface="Arial" charset="0"/>
              </a:defRPr>
            </a:lvl4pPr>
            <a:lvl5pPr marL="2057400" indent="-228600">
              <a:spcBef>
                <a:spcPct val="20000"/>
              </a:spcBef>
              <a:buClr>
                <a:schemeClr val="accent1"/>
              </a:buClr>
              <a:buFont typeface="Wingdings" pitchFamily="2" charset="2"/>
              <a:buChar char="§"/>
              <a:tabLst>
                <a:tab pos="685800" algn="l"/>
              </a:tabLst>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tabLst>
                <a:tab pos="685800" algn="l"/>
              </a:tabLst>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tabLst>
                <a:tab pos="685800" algn="l"/>
              </a:tabLst>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tabLst>
                <a:tab pos="685800" algn="l"/>
              </a:tabLst>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tabLst>
                <a:tab pos="685800" algn="l"/>
              </a:tabLst>
              <a:defRPr sz="2000">
                <a:solidFill>
                  <a:schemeClr val="tx1"/>
                </a:solidFill>
                <a:latin typeface="Arial" charset="0"/>
              </a:defRPr>
            </a:lvl9pPr>
          </a:lstStyle>
          <a:p>
            <a:pPr eaLnBrk="1" hangingPunct="1">
              <a:spcBef>
                <a:spcPct val="0"/>
              </a:spcBef>
              <a:buClrTx/>
              <a:buSzTx/>
              <a:buFontTx/>
              <a:buNone/>
            </a:pPr>
            <a:r>
              <a:rPr lang="ru-RU" altLang="ru-RU" sz="1800" dirty="0">
                <a:latin typeface="Times New Roman" pitchFamily="18" charset="0"/>
              </a:rPr>
              <a:t>1.Топтастырылған </a:t>
            </a:r>
            <a:r>
              <a:rPr lang="ru-RU" altLang="ru-RU" sz="1800" dirty="0" err="1">
                <a:latin typeface="Times New Roman" pitchFamily="18" charset="0"/>
              </a:rPr>
              <a:t>қатарда</a:t>
            </a:r>
            <a:r>
              <a:rPr lang="ru-RU" altLang="ru-RU" sz="1800" dirty="0">
                <a:latin typeface="Times New Roman" pitchFamily="18" charset="0"/>
              </a:rPr>
              <a:t> </a:t>
            </a:r>
            <a:r>
              <a:rPr lang="ru-RU" altLang="ru-RU" sz="1800" dirty="0" err="1">
                <a:latin typeface="Times New Roman" pitchFamily="18" charset="0"/>
              </a:rPr>
              <a:t>жинақталған</a:t>
            </a:r>
            <a:r>
              <a:rPr lang="ru-RU" altLang="ru-RU" sz="1800" dirty="0">
                <a:latin typeface="Times New Roman" pitchFamily="18" charset="0"/>
              </a:rPr>
              <a:t> </a:t>
            </a:r>
            <a:r>
              <a:rPr lang="ru-RU" altLang="ru-RU" sz="1800" dirty="0" err="1">
                <a:latin typeface="Times New Roman" pitchFamily="18" charset="0"/>
              </a:rPr>
              <a:t>жиіліктерді</a:t>
            </a:r>
            <a:r>
              <a:rPr lang="ru-RU" altLang="ru-RU" sz="1800" dirty="0">
                <a:latin typeface="Times New Roman" pitchFamily="18" charset="0"/>
              </a:rPr>
              <a:t> </a:t>
            </a:r>
            <a:r>
              <a:rPr lang="ru-RU" altLang="ru-RU" sz="1800" dirty="0" err="1">
                <a:latin typeface="Times New Roman" pitchFamily="18" charset="0"/>
              </a:rPr>
              <a:t>дәйекті</a:t>
            </a:r>
            <a:r>
              <a:rPr lang="ru-RU" altLang="ru-RU" sz="1800" dirty="0">
                <a:latin typeface="Times New Roman" pitchFamily="18" charset="0"/>
              </a:rPr>
              <a:t> </a:t>
            </a:r>
            <a:r>
              <a:rPr lang="ru-RU" altLang="ru-RU" sz="1800" dirty="0" err="1">
                <a:latin typeface="Times New Roman" pitchFamily="18" charset="0"/>
              </a:rPr>
              <a:t>түрде</a:t>
            </a:r>
            <a:r>
              <a:rPr lang="ru-RU" altLang="ru-RU" sz="1800" dirty="0">
                <a:latin typeface="Times New Roman" pitchFamily="18" charset="0"/>
              </a:rPr>
              <a:t> </a:t>
            </a:r>
            <a:r>
              <a:rPr lang="ru-RU" altLang="ru-RU" sz="1800" dirty="0" err="1">
                <a:latin typeface="Times New Roman" pitchFamily="18" charset="0"/>
              </a:rPr>
              <a:t>есептеу</a:t>
            </a:r>
            <a:r>
              <a:rPr lang="ru-RU" altLang="ru-RU" sz="1800" dirty="0">
                <a:latin typeface="Times New Roman" pitchFamily="18" charset="0"/>
              </a:rPr>
              <a:t> </a:t>
            </a:r>
            <a:r>
              <a:rPr lang="ru-RU" altLang="ru-RU" sz="1800" dirty="0" err="1">
                <a:latin typeface="Times New Roman" pitchFamily="18" charset="0"/>
              </a:rPr>
              <a:t>керек</a:t>
            </a:r>
            <a:r>
              <a:rPr lang="ru-RU" altLang="ru-RU" sz="1800" dirty="0">
                <a:latin typeface="Times New Roman" pitchFamily="18" charset="0"/>
              </a:rPr>
              <a:t>.</a:t>
            </a:r>
          </a:p>
          <a:p>
            <a:pPr eaLnBrk="1" hangingPunct="1">
              <a:spcBef>
                <a:spcPct val="0"/>
              </a:spcBef>
              <a:buClrTx/>
              <a:buSzTx/>
              <a:buFontTx/>
              <a:buNone/>
            </a:pPr>
            <a:r>
              <a:rPr lang="ru-RU" altLang="ru-RU" sz="1800" dirty="0">
                <a:latin typeface="Times New Roman" pitchFamily="18" charset="0"/>
              </a:rPr>
              <a:t>2.Жинақталған </a:t>
            </a:r>
            <a:r>
              <a:rPr lang="ru-RU" altLang="ru-RU" sz="1800" dirty="0" err="1">
                <a:latin typeface="Times New Roman" pitchFamily="18" charset="0"/>
              </a:rPr>
              <a:t>жиілік</a:t>
            </a:r>
            <a:r>
              <a:rPr lang="ru-RU" altLang="ru-RU" sz="1800" dirty="0">
                <a:latin typeface="Times New Roman" pitchFamily="18" charset="0"/>
              </a:rPr>
              <a:t> </a:t>
            </a:r>
            <a:r>
              <a:rPr lang="ru-RU" altLang="ru-RU" sz="1800" dirty="0" err="1">
                <a:latin typeface="Times New Roman" pitchFamily="18" charset="0"/>
              </a:rPr>
              <a:t>алғаш</a:t>
            </a:r>
            <a:r>
              <a:rPr lang="ru-RU" altLang="ru-RU" sz="1800" dirty="0">
                <a:latin typeface="Times New Roman" pitchFamily="18" charset="0"/>
              </a:rPr>
              <a:t> </a:t>
            </a:r>
            <a:r>
              <a:rPr lang="ru-RU" altLang="ru-RU" sz="1800" dirty="0" err="1">
                <a:latin typeface="Times New Roman" pitchFamily="18" charset="0"/>
              </a:rPr>
              <a:t>рет</a:t>
            </a:r>
            <a:r>
              <a:rPr lang="ru-RU" altLang="ru-RU" sz="1800" dirty="0">
                <a:latin typeface="Times New Roman" pitchFamily="18" charset="0"/>
              </a:rPr>
              <a:t> </a:t>
            </a:r>
            <a:r>
              <a:rPr lang="ru-RU" altLang="ru-RU" sz="1800" dirty="0" err="1">
                <a:latin typeface="Times New Roman" pitchFamily="18" charset="0"/>
              </a:rPr>
              <a:t>жиіліктер</a:t>
            </a:r>
            <a:r>
              <a:rPr lang="ru-RU" altLang="ru-RU" sz="1800" dirty="0">
                <a:latin typeface="Times New Roman" pitchFamily="18" charset="0"/>
              </a:rPr>
              <a:t> </a:t>
            </a:r>
            <a:r>
              <a:rPr lang="ru-RU" altLang="ru-RU" sz="1800" dirty="0" err="1">
                <a:latin typeface="Times New Roman" pitchFamily="18" charset="0"/>
              </a:rPr>
              <a:t>қатарының</a:t>
            </a:r>
            <a:r>
              <a:rPr lang="ru-RU" altLang="ru-RU" sz="1800" dirty="0">
                <a:latin typeface="Times New Roman" pitchFamily="18" charset="0"/>
              </a:rPr>
              <a:t> </a:t>
            </a:r>
            <a:r>
              <a:rPr lang="ru-RU" altLang="ru-RU" sz="1800" dirty="0" err="1">
                <a:latin typeface="Times New Roman" pitchFamily="18" charset="0"/>
              </a:rPr>
              <a:t>жартысынан</a:t>
            </a:r>
            <a:r>
              <a:rPr lang="ru-RU" altLang="ru-RU" sz="1800" dirty="0">
                <a:latin typeface="Times New Roman" pitchFamily="18" charset="0"/>
              </a:rPr>
              <a:t> </a:t>
            </a:r>
            <a:r>
              <a:rPr lang="ru-RU" altLang="ru-RU" sz="1800" dirty="0" err="1">
                <a:latin typeface="Times New Roman" pitchFamily="18" charset="0"/>
              </a:rPr>
              <a:t>асқанға</a:t>
            </a:r>
            <a:r>
              <a:rPr lang="ru-RU" altLang="ru-RU" sz="1800" dirty="0">
                <a:latin typeface="Times New Roman" pitchFamily="18" charset="0"/>
              </a:rPr>
              <a:t> </a:t>
            </a:r>
            <a:r>
              <a:rPr lang="ru-RU" altLang="ru-RU" sz="1800" dirty="0" err="1">
                <a:latin typeface="Times New Roman" pitchFamily="18" charset="0"/>
              </a:rPr>
              <a:t>дейін</a:t>
            </a:r>
            <a:r>
              <a:rPr lang="ru-RU" altLang="ru-RU" sz="1800" dirty="0">
                <a:latin typeface="Times New Roman" pitchFamily="18" charset="0"/>
              </a:rPr>
              <a:t> </a:t>
            </a:r>
            <a:r>
              <a:rPr lang="ru-RU" altLang="ru-RU" sz="1800" dirty="0" err="1">
                <a:latin typeface="Times New Roman" pitchFamily="18" charset="0"/>
              </a:rPr>
              <a:t>жалғасады</a:t>
            </a:r>
            <a:r>
              <a:rPr lang="ru-RU" altLang="ru-RU" sz="1800" dirty="0">
                <a:latin typeface="Times New Roman" pitchFamily="18" charset="0"/>
              </a:rPr>
              <a:t>.</a:t>
            </a:r>
          </a:p>
          <a:p>
            <a:pPr eaLnBrk="1" hangingPunct="1">
              <a:spcBef>
                <a:spcPct val="0"/>
              </a:spcBef>
              <a:buClrTx/>
              <a:buSzTx/>
              <a:buFontTx/>
              <a:buNone/>
            </a:pPr>
            <a:r>
              <a:rPr lang="ru-RU" altLang="ru-RU" sz="1800" dirty="0">
                <a:latin typeface="Times New Roman" pitchFamily="18" charset="0"/>
              </a:rPr>
              <a:t>3.Медиана = 40, </a:t>
            </a:r>
            <a:r>
              <a:rPr lang="ru-RU" altLang="ru-RU" sz="1800" dirty="0" err="1">
                <a:latin typeface="Times New Roman" pitchFamily="18" charset="0"/>
              </a:rPr>
              <a:t>себебі</a:t>
            </a:r>
            <a:r>
              <a:rPr lang="ru-RU" altLang="ru-RU" sz="1800" dirty="0">
                <a:latin typeface="Times New Roman" pitchFamily="18" charset="0"/>
              </a:rPr>
              <a:t> </a:t>
            </a:r>
            <a:r>
              <a:rPr lang="ru-RU" altLang="ru-RU" sz="1800" dirty="0" err="1">
                <a:latin typeface="Times New Roman" pitchFamily="18" charset="0"/>
              </a:rPr>
              <a:t>оған</a:t>
            </a:r>
            <a:r>
              <a:rPr lang="ru-RU" altLang="ru-RU" sz="1800" dirty="0">
                <a:latin typeface="Times New Roman" pitchFamily="18" charset="0"/>
              </a:rPr>
              <a:t> </a:t>
            </a:r>
            <a:r>
              <a:rPr lang="ru-RU" altLang="ru-RU" sz="1800" dirty="0" err="1">
                <a:latin typeface="Times New Roman" pitchFamily="18" charset="0"/>
              </a:rPr>
              <a:t>сәйкес</a:t>
            </a:r>
            <a:r>
              <a:rPr lang="ru-RU" altLang="ru-RU" sz="1800" dirty="0">
                <a:latin typeface="Times New Roman" pitchFamily="18" charset="0"/>
              </a:rPr>
              <a:t> </a:t>
            </a:r>
            <a:r>
              <a:rPr lang="ru-RU" altLang="ru-RU" sz="1800" dirty="0" err="1">
                <a:latin typeface="Times New Roman" pitchFamily="18" charset="0"/>
              </a:rPr>
              <a:t>жинақталған</a:t>
            </a:r>
            <a:r>
              <a:rPr lang="ru-RU" altLang="ru-RU" sz="1800" dirty="0">
                <a:latin typeface="Times New Roman" pitchFamily="18" charset="0"/>
              </a:rPr>
              <a:t> </a:t>
            </a:r>
            <a:r>
              <a:rPr lang="ru-RU" altLang="ru-RU" sz="1800" dirty="0" err="1">
                <a:latin typeface="Times New Roman" pitchFamily="18" charset="0"/>
              </a:rPr>
              <a:t>жиілік</a:t>
            </a:r>
            <a:r>
              <a:rPr lang="ru-RU" altLang="ru-RU" sz="1800" dirty="0">
                <a:latin typeface="Times New Roman" pitchFamily="18" charset="0"/>
              </a:rPr>
              <a:t> (62) </a:t>
            </a:r>
            <a:r>
              <a:rPr lang="ru-RU" altLang="ru-RU" sz="1800" dirty="0" err="1">
                <a:latin typeface="Times New Roman" pitchFamily="18" charset="0"/>
              </a:rPr>
              <a:t>алғаш</a:t>
            </a:r>
            <a:r>
              <a:rPr lang="ru-RU" altLang="ru-RU" sz="1800" dirty="0">
                <a:latin typeface="Times New Roman" pitchFamily="18" charset="0"/>
              </a:rPr>
              <a:t> </a:t>
            </a:r>
            <a:r>
              <a:rPr lang="ru-RU" altLang="ru-RU" sz="1800" dirty="0" err="1">
                <a:latin typeface="Times New Roman" pitchFamily="18" charset="0"/>
              </a:rPr>
              <a:t>рет</a:t>
            </a:r>
            <a:r>
              <a:rPr lang="ru-RU" altLang="ru-RU" sz="1800" dirty="0">
                <a:latin typeface="Times New Roman" pitchFamily="18" charset="0"/>
              </a:rPr>
              <a:t> </a:t>
            </a:r>
            <a:r>
              <a:rPr lang="ru-RU" altLang="ru-RU" sz="1800" dirty="0" err="1">
                <a:latin typeface="Times New Roman" pitchFamily="18" charset="0"/>
              </a:rPr>
              <a:t>жиіліктер</a:t>
            </a:r>
            <a:r>
              <a:rPr lang="ru-RU" altLang="ru-RU" sz="1800" dirty="0">
                <a:latin typeface="Times New Roman" pitchFamily="18" charset="0"/>
              </a:rPr>
              <a:t> </a:t>
            </a:r>
            <a:r>
              <a:rPr lang="ru-RU" altLang="ru-RU" sz="1800" dirty="0" err="1">
                <a:latin typeface="Times New Roman" pitchFamily="18" charset="0"/>
              </a:rPr>
              <a:t>қатарының</a:t>
            </a:r>
            <a:r>
              <a:rPr lang="ru-RU" altLang="ru-RU" sz="1800" dirty="0">
                <a:latin typeface="Times New Roman" pitchFamily="18" charset="0"/>
              </a:rPr>
              <a:t> </a:t>
            </a:r>
            <a:r>
              <a:rPr lang="ru-RU" altLang="ru-RU" sz="1800" dirty="0" err="1">
                <a:latin typeface="Times New Roman" pitchFamily="18" charset="0"/>
              </a:rPr>
              <a:t>жартысынан</a:t>
            </a:r>
            <a:r>
              <a:rPr lang="ru-RU" altLang="ru-RU" sz="1800" dirty="0">
                <a:latin typeface="Times New Roman" pitchFamily="18" charset="0"/>
              </a:rPr>
              <a:t> </a:t>
            </a:r>
            <a:r>
              <a:rPr lang="ru-RU" altLang="ru-RU" sz="1800" dirty="0" err="1">
                <a:latin typeface="Times New Roman" pitchFamily="18" charset="0"/>
              </a:rPr>
              <a:t>асады</a:t>
            </a:r>
            <a:r>
              <a:rPr lang="ru-RU" altLang="ru-RU" sz="1800" dirty="0">
                <a:latin typeface="Times New Roman" pitchFamily="18" charset="0"/>
              </a:rPr>
              <a:t> (50=100/2)</a:t>
            </a:r>
          </a:p>
        </p:txBody>
      </p:sp>
    </p:spTree>
    <p:extLst>
      <p:ext uri="{BB962C8B-B14F-4D97-AF65-F5344CB8AC3E}">
        <p14:creationId xmlns:p14="http://schemas.microsoft.com/office/powerpoint/2010/main" val="1026569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859368" y="92075"/>
            <a:ext cx="1133263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tabLst>
                <a:tab pos="228600" algn="l"/>
              </a:tabLst>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tabLst>
                <a:tab pos="228600" algn="l"/>
              </a:tabLst>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tabLst>
                <a:tab pos="228600" algn="l"/>
              </a:tabLst>
              <a:defRPr sz="2300">
                <a:solidFill>
                  <a:schemeClr val="tx1"/>
                </a:solidFill>
                <a:latin typeface="Arial" charset="0"/>
              </a:defRPr>
            </a:lvl3pPr>
            <a:lvl4pPr marL="1600200" indent="-228600">
              <a:spcBef>
                <a:spcPct val="20000"/>
              </a:spcBef>
              <a:buClr>
                <a:schemeClr val="accent1"/>
              </a:buClr>
              <a:buFont typeface="Wingdings" pitchFamily="2" charset="2"/>
              <a:buChar char="§"/>
              <a:tabLst>
                <a:tab pos="228600" algn="l"/>
              </a:tabLst>
              <a:defRPr sz="2000">
                <a:solidFill>
                  <a:schemeClr val="tx1"/>
                </a:solidFill>
                <a:latin typeface="Arial" charset="0"/>
              </a:defRPr>
            </a:lvl4pPr>
            <a:lvl5pPr marL="2057400" indent="-228600">
              <a:spcBef>
                <a:spcPct val="20000"/>
              </a:spcBef>
              <a:buClr>
                <a:schemeClr val="accent1"/>
              </a:buClr>
              <a:buFont typeface="Wingdings" pitchFamily="2" charset="2"/>
              <a:buChar char="§"/>
              <a:tabLst>
                <a:tab pos="228600" algn="l"/>
              </a:tabLst>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9pPr>
          </a:lstStyle>
          <a:p>
            <a:pPr algn="ctr" eaLnBrk="1" hangingPunct="1">
              <a:spcBef>
                <a:spcPct val="0"/>
              </a:spcBef>
              <a:buClrTx/>
              <a:buSzTx/>
              <a:buFontTx/>
              <a:buNone/>
            </a:pPr>
            <a:r>
              <a:rPr lang="ru-RU" altLang="ru-RU" sz="1800" b="1"/>
              <a:t>Аралық вариация сериясындағы медиананың мәні </a:t>
            </a:r>
          </a:p>
          <a:p>
            <a:pPr algn="ctr" eaLnBrk="1" hangingPunct="1">
              <a:spcBef>
                <a:spcPct val="0"/>
              </a:spcBef>
              <a:buClrTx/>
              <a:buSzTx/>
              <a:buFontTx/>
              <a:buNone/>
            </a:pPr>
            <a:r>
              <a:rPr lang="ru-RU" altLang="ru-RU" sz="1800" b="1"/>
              <a:t>(мысалды қарастырайық)</a:t>
            </a:r>
            <a:endParaRPr lang="ru-RU" altLang="ru-RU" sz="1800" i="1"/>
          </a:p>
        </p:txBody>
      </p:sp>
      <p:sp>
        <p:nvSpPr>
          <p:cNvPr id="8195" name="Rectangle 5"/>
          <p:cNvSpPr>
            <a:spLocks noChangeArrowheads="1"/>
          </p:cNvSpPr>
          <p:nvPr/>
        </p:nvSpPr>
        <p:spPr bwMode="auto">
          <a:xfrm>
            <a:off x="406400" y="1141413"/>
            <a:ext cx="11573933"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2000">
                <a:latin typeface="Times New Roman" pitchFamily="18" charset="0"/>
              </a:rPr>
              <a:t>Кесте</a:t>
            </a:r>
            <a:r>
              <a:rPr lang="ru-RU" altLang="ru-RU" sz="2000"/>
              <a:t> -</a:t>
            </a:r>
            <a:r>
              <a:rPr lang="ru-RU" altLang="ru-RU" sz="1600">
                <a:cs typeface="Times New Roman" pitchFamily="18" charset="0"/>
              </a:rPr>
              <a:t>Отбасыларды жан басына шаққандағы орташа табыс мөлшері бойынша бөлу</a:t>
            </a:r>
            <a:endParaRPr lang="ru-RU" altLang="ru-RU" sz="1600"/>
          </a:p>
        </p:txBody>
      </p:sp>
      <p:graphicFrame>
        <p:nvGraphicFramePr>
          <p:cNvPr id="37169" name="Group 305"/>
          <p:cNvGraphicFramePr>
            <a:graphicFrameLocks noGrp="1"/>
          </p:cNvGraphicFramePr>
          <p:nvPr/>
        </p:nvGraphicFramePr>
        <p:xfrm>
          <a:off x="1727200" y="1676400"/>
          <a:ext cx="10058401" cy="4035426"/>
        </p:xfrm>
        <a:graphic>
          <a:graphicData uri="http://schemas.openxmlformats.org/drawingml/2006/table">
            <a:tbl>
              <a:tblPr/>
              <a:tblGrid>
                <a:gridCol w="2743200">
                  <a:extLst>
                    <a:ext uri="{9D8B030D-6E8A-4147-A177-3AD203B41FA5}">
                      <a16:colId xmlns:a16="http://schemas.microsoft.com/office/drawing/2014/main" val="20000"/>
                    </a:ext>
                  </a:extLst>
                </a:gridCol>
                <a:gridCol w="1214967">
                  <a:extLst>
                    <a:ext uri="{9D8B030D-6E8A-4147-A177-3AD203B41FA5}">
                      <a16:colId xmlns:a16="http://schemas.microsoft.com/office/drawing/2014/main" val="20001"/>
                    </a:ext>
                  </a:extLst>
                </a:gridCol>
                <a:gridCol w="2319867">
                  <a:extLst>
                    <a:ext uri="{9D8B030D-6E8A-4147-A177-3AD203B41FA5}">
                      <a16:colId xmlns:a16="http://schemas.microsoft.com/office/drawing/2014/main" val="20002"/>
                    </a:ext>
                  </a:extLst>
                </a:gridCol>
                <a:gridCol w="2114551">
                  <a:extLst>
                    <a:ext uri="{9D8B030D-6E8A-4147-A177-3AD203B41FA5}">
                      <a16:colId xmlns:a16="http://schemas.microsoft.com/office/drawing/2014/main" val="20003"/>
                    </a:ext>
                  </a:extLst>
                </a:gridCol>
                <a:gridCol w="1665816">
                  <a:extLst>
                    <a:ext uri="{9D8B030D-6E8A-4147-A177-3AD203B41FA5}">
                      <a16:colId xmlns:a16="http://schemas.microsoft.com/office/drawing/2014/main" val="20004"/>
                    </a:ext>
                  </a:extLst>
                </a:gridCol>
              </a:tblGrid>
              <a:tr h="1066800">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Табыс</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мөлшері</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бойынша</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отбасы</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топтары</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күніне</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тг</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Отбасы</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саны</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Жинақталған</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жиілік</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отбасы</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Жиіліктер</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Интервалдар</a:t>
                      </a: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ортасы</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7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500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дейін</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600</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500-600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1300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600-700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1700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3000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17,0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sng" strike="noStrike" cap="none" normalizeH="0" baseline="0">
                          <a:ln>
                            <a:noFill/>
                          </a:ln>
                          <a:solidFill>
                            <a:schemeClr val="tx1"/>
                          </a:solidFill>
                          <a:effectLst/>
                          <a:latin typeface="Arial" panose="020B0604020202020204" pitchFamily="34" charset="0"/>
                          <a:cs typeface="Times New Roman" panose="02020603050405020304" pitchFamily="18" charset="0"/>
                        </a:rPr>
                        <a:t>700-800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sng" strike="noStrike" cap="none" normalizeH="0" baseline="0">
                          <a:ln>
                            <a:noFill/>
                          </a:ln>
                          <a:solidFill>
                            <a:schemeClr val="tx1"/>
                          </a:solidFill>
                          <a:effectLst/>
                          <a:latin typeface="Arial" panose="020B0604020202020204" pitchFamily="34" charset="0"/>
                          <a:cs typeface="Times New Roman" panose="02020603050405020304" pitchFamily="18" charset="0"/>
                        </a:rPr>
                        <a:t>2500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sng" strike="noStrike" cap="none" normalizeH="0" baseline="0">
                          <a:ln>
                            <a:noFill/>
                          </a:ln>
                          <a:solidFill>
                            <a:schemeClr val="tx1"/>
                          </a:solidFill>
                          <a:effectLst/>
                          <a:latin typeface="Arial" panose="020B0604020202020204" pitchFamily="34" charset="0"/>
                          <a:cs typeface="Times New Roman" panose="02020603050405020304" pitchFamily="18" charset="0"/>
                        </a:rPr>
                        <a:t>5500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7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800-900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2200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7700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22,0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9888">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900-1000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9200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7147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1000 </a:t>
                      </a: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жоғары</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1050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71475">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err="1">
                          <a:ln>
                            <a:noFill/>
                          </a:ln>
                          <a:solidFill>
                            <a:schemeClr val="tx1"/>
                          </a:solidFill>
                          <a:effectLst/>
                          <a:latin typeface="Arial" panose="020B0604020202020204" pitchFamily="34" charset="0"/>
                          <a:cs typeface="Times New Roman" panose="02020603050405020304" pitchFamily="18" charset="0"/>
                        </a:rPr>
                        <a:t>Жиыны</a:t>
                      </a:r>
                      <a:endParaRPr kumimoji="0" lang="ru-RU" altLang="ru-RU" sz="1600" b="0" i="0" u="none" strike="noStrike" cap="none" normalizeH="0" baseline="0" dirty="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90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accent1"/>
                        </a:buClr>
                        <a:buSzPct val="75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folHlink"/>
                        </a:buClr>
                        <a:buSzPct val="55000"/>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endParaRPr>
                    </a:p>
                  </a:txBody>
                  <a:tcPr marL="121920" marR="1219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58558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914401" y="379691"/>
            <a:ext cx="82457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a:t>1.Медианалық интервал анықталады (жинақталған жиіліктердің көмегімен)</a:t>
            </a:r>
          </a:p>
        </p:txBody>
      </p:sp>
      <p:sp>
        <p:nvSpPr>
          <p:cNvPr id="9219" name="Rectangle 5"/>
          <p:cNvSpPr>
            <a:spLocks noChangeArrowheads="1"/>
          </p:cNvSpPr>
          <p:nvPr/>
        </p:nvSpPr>
        <p:spPr bwMode="auto">
          <a:xfrm>
            <a:off x="1422401" y="1142484"/>
            <a:ext cx="50697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a:t>интервалдағы медианалық интервал:700-800</a:t>
            </a:r>
          </a:p>
        </p:txBody>
      </p:sp>
      <p:sp>
        <p:nvSpPr>
          <p:cNvPr id="9220" name="Rectangle 6"/>
          <p:cNvSpPr>
            <a:spLocks noChangeArrowheads="1"/>
          </p:cNvSpPr>
          <p:nvPr/>
        </p:nvSpPr>
        <p:spPr bwMode="auto">
          <a:xfrm>
            <a:off x="3657600" y="1141692"/>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a:t> </a:t>
            </a:r>
          </a:p>
        </p:txBody>
      </p:sp>
      <p:sp>
        <p:nvSpPr>
          <p:cNvPr id="9221" name="Rectangle 9"/>
          <p:cNvSpPr>
            <a:spLocks noChangeArrowheads="1"/>
          </p:cNvSpPr>
          <p:nvPr/>
        </p:nvSpPr>
        <p:spPr bwMode="auto">
          <a:xfrm>
            <a:off x="1016000" y="1675091"/>
            <a:ext cx="5689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tabLst>
                <a:tab pos="228600" algn="l"/>
              </a:tabLst>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tabLst>
                <a:tab pos="228600" algn="l"/>
              </a:tabLst>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tabLst>
                <a:tab pos="228600" algn="l"/>
              </a:tabLst>
              <a:defRPr sz="2300">
                <a:solidFill>
                  <a:schemeClr val="tx1"/>
                </a:solidFill>
                <a:latin typeface="Arial" charset="0"/>
              </a:defRPr>
            </a:lvl3pPr>
            <a:lvl4pPr marL="1600200" indent="-228600">
              <a:spcBef>
                <a:spcPct val="20000"/>
              </a:spcBef>
              <a:buClr>
                <a:schemeClr val="accent1"/>
              </a:buClr>
              <a:buFont typeface="Wingdings" pitchFamily="2" charset="2"/>
              <a:buChar char="§"/>
              <a:tabLst>
                <a:tab pos="228600" algn="l"/>
              </a:tabLst>
              <a:defRPr sz="2000">
                <a:solidFill>
                  <a:schemeClr val="tx1"/>
                </a:solidFill>
                <a:latin typeface="Arial" charset="0"/>
              </a:defRPr>
            </a:lvl4pPr>
            <a:lvl5pPr marL="2057400" indent="-228600">
              <a:spcBef>
                <a:spcPct val="20000"/>
              </a:spcBef>
              <a:buClr>
                <a:schemeClr val="accent1"/>
              </a:buClr>
              <a:buFont typeface="Wingdings" pitchFamily="2" charset="2"/>
              <a:buChar char="§"/>
              <a:tabLst>
                <a:tab pos="228600" algn="l"/>
              </a:tabLst>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tabLst>
                <a:tab pos="228600" algn="l"/>
              </a:tabLst>
              <a:defRPr sz="2000">
                <a:solidFill>
                  <a:schemeClr val="tx1"/>
                </a:solidFill>
                <a:latin typeface="Arial" charset="0"/>
              </a:defRPr>
            </a:lvl9pPr>
          </a:lstStyle>
          <a:p>
            <a:pPr eaLnBrk="1" hangingPunct="1">
              <a:spcBef>
                <a:spcPct val="0"/>
              </a:spcBef>
              <a:buClrTx/>
              <a:buSzTx/>
              <a:buFontTx/>
              <a:buNone/>
            </a:pPr>
            <a:r>
              <a:rPr lang="ru-RU" altLang="ru-RU" sz="1800"/>
              <a:t>2. Медиана мына формула бойынша анықталады:</a:t>
            </a:r>
          </a:p>
        </p:txBody>
      </p:sp>
      <p:sp>
        <p:nvSpPr>
          <p:cNvPr id="9222" name="Rectangle 11"/>
          <p:cNvSpPr>
            <a:spLocks noChangeArrowheads="1"/>
          </p:cNvSpPr>
          <p:nvPr/>
        </p:nvSpPr>
        <p:spPr bwMode="auto">
          <a:xfrm>
            <a:off x="0" y="27918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endParaRPr lang="ru-RU" altLang="ru-RU" sz="1800"/>
          </a:p>
        </p:txBody>
      </p:sp>
      <p:graphicFrame>
        <p:nvGraphicFramePr>
          <p:cNvPr id="9223" name="Object 10"/>
          <p:cNvGraphicFramePr>
            <a:graphicFrameLocks noChangeAspect="1"/>
          </p:cNvGraphicFramePr>
          <p:nvPr/>
        </p:nvGraphicFramePr>
        <p:xfrm>
          <a:off x="6908800" y="1524000"/>
          <a:ext cx="4673600" cy="990600"/>
        </p:xfrm>
        <a:graphic>
          <a:graphicData uri="http://schemas.openxmlformats.org/presentationml/2006/ole">
            <mc:AlternateContent xmlns:mc="http://schemas.openxmlformats.org/markup-compatibility/2006">
              <mc:Choice xmlns:v="urn:schemas-microsoft-com:vml" Requires="v">
                <p:oleObj spid="_x0000_s2152" name="Формула" r:id="rId3" imgW="2628900" imgH="876300" progId="Equation.3">
                  <p:embed/>
                </p:oleObj>
              </mc:Choice>
              <mc:Fallback>
                <p:oleObj name="Формула" r:id="rId3" imgW="2628900" imgH="876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8800" y="1524000"/>
                        <a:ext cx="4673600" cy="990600"/>
                      </a:xfrm>
                      <a:prstGeom prst="rect">
                        <a:avLst/>
                      </a:prstGeom>
                      <a:noFill/>
                      <a:ln w="38100">
                        <a:solidFill>
                          <a:srgbClr val="808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4" name="Object 15"/>
          <p:cNvGraphicFramePr>
            <a:graphicFrameLocks noChangeAspect="1"/>
          </p:cNvGraphicFramePr>
          <p:nvPr/>
        </p:nvGraphicFramePr>
        <p:xfrm>
          <a:off x="2235200" y="2590801"/>
          <a:ext cx="812800" cy="504825"/>
        </p:xfrm>
        <a:graphic>
          <a:graphicData uri="http://schemas.openxmlformats.org/presentationml/2006/ole">
            <mc:AlternateContent xmlns:mc="http://schemas.openxmlformats.org/markup-compatibility/2006">
              <mc:Choice xmlns:v="urn:schemas-microsoft-com:vml" Requires="v">
                <p:oleObj spid="_x0000_s2153" name="Формула" r:id="rId5" imgW="393529" imgH="279279" progId="Equation.3">
                  <p:embed/>
                </p:oleObj>
              </mc:Choice>
              <mc:Fallback>
                <p:oleObj name="Формула" r:id="rId5" imgW="393529" imgH="27927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2590801"/>
                        <a:ext cx="8128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5" name="Object 14"/>
          <p:cNvGraphicFramePr>
            <a:graphicFrameLocks noChangeAspect="1"/>
          </p:cNvGraphicFramePr>
          <p:nvPr/>
        </p:nvGraphicFramePr>
        <p:xfrm>
          <a:off x="2438400" y="3200400"/>
          <a:ext cx="609600" cy="381000"/>
        </p:xfrm>
        <a:graphic>
          <a:graphicData uri="http://schemas.openxmlformats.org/presentationml/2006/ole">
            <mc:AlternateContent xmlns:mc="http://schemas.openxmlformats.org/markup-compatibility/2006">
              <mc:Choice xmlns:v="urn:schemas-microsoft-com:vml" Requires="v">
                <p:oleObj spid="_x0000_s2154" name="Формула" r:id="rId7" imgW="317362" imgH="279279" progId="Equation.3">
                  <p:embed/>
                </p:oleObj>
              </mc:Choice>
              <mc:Fallback>
                <p:oleObj name="Формула" r:id="rId7" imgW="317362" imgH="27927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3200400"/>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6" name="Object 13"/>
          <p:cNvGraphicFramePr>
            <a:graphicFrameLocks noChangeAspect="1"/>
          </p:cNvGraphicFramePr>
          <p:nvPr/>
        </p:nvGraphicFramePr>
        <p:xfrm>
          <a:off x="2235200" y="3657600"/>
          <a:ext cx="914400" cy="457200"/>
        </p:xfrm>
        <a:graphic>
          <a:graphicData uri="http://schemas.openxmlformats.org/presentationml/2006/ole">
            <mc:AlternateContent xmlns:mc="http://schemas.openxmlformats.org/markup-compatibility/2006">
              <mc:Choice xmlns:v="urn:schemas-microsoft-com:vml" Requires="v">
                <p:oleObj spid="_x0000_s2155" name="Формула" r:id="rId9" imgW="558558" imgH="304668" progId="Equation.3">
                  <p:embed/>
                </p:oleObj>
              </mc:Choice>
              <mc:Fallback>
                <p:oleObj name="Формула" r:id="rId9" imgW="558558" imgH="304668"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35200" y="36576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27" name="Object 12"/>
          <p:cNvGraphicFramePr>
            <a:graphicFrameLocks noChangeAspect="1"/>
          </p:cNvGraphicFramePr>
          <p:nvPr/>
        </p:nvGraphicFramePr>
        <p:xfrm>
          <a:off x="2540000" y="4343400"/>
          <a:ext cx="609600" cy="457200"/>
        </p:xfrm>
        <a:graphic>
          <a:graphicData uri="http://schemas.openxmlformats.org/presentationml/2006/ole">
            <mc:AlternateContent xmlns:mc="http://schemas.openxmlformats.org/markup-compatibility/2006">
              <mc:Choice xmlns:v="urn:schemas-microsoft-com:vml" Requires="v">
                <p:oleObj spid="_x0000_s2156" name="Формула" r:id="rId11" imgW="457200" imgH="381000" progId="Equation.3">
                  <p:embed/>
                </p:oleObj>
              </mc:Choice>
              <mc:Fallback>
                <p:oleObj name="Формула" r:id="rId11" imgW="457200" imgH="3810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40000" y="43434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8" name="Rectangle 16"/>
          <p:cNvSpPr>
            <a:spLocks noChangeArrowheads="1"/>
          </p:cNvSpPr>
          <p:nvPr/>
        </p:nvSpPr>
        <p:spPr bwMode="auto">
          <a:xfrm>
            <a:off x="706968" y="2741614"/>
            <a:ext cx="1528233"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800">
                <a:latin typeface="Times New Roman" pitchFamily="18" charset="0"/>
                <a:cs typeface="Times New Roman" pitchFamily="18" charset="0"/>
              </a:rPr>
              <a:t>мұндағы, </a:t>
            </a:r>
            <a:endParaRPr lang="ru-RU" altLang="ru-RU" sz="1800">
              <a:latin typeface="Times New Roman" pitchFamily="18" charset="0"/>
            </a:endParaRPr>
          </a:p>
        </p:txBody>
      </p:sp>
      <p:sp>
        <p:nvSpPr>
          <p:cNvPr id="9229" name="Rectangle 17"/>
          <p:cNvSpPr>
            <a:spLocks noChangeArrowheads="1"/>
          </p:cNvSpPr>
          <p:nvPr/>
        </p:nvSpPr>
        <p:spPr bwMode="auto">
          <a:xfrm>
            <a:off x="3251201" y="2739738"/>
            <a:ext cx="409490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400">
                <a:cs typeface="Times New Roman" pitchFamily="18" charset="0"/>
              </a:rPr>
              <a:t> - </a:t>
            </a:r>
            <a:r>
              <a:rPr lang="ru-RU" altLang="ru-RU" sz="1600">
                <a:cs typeface="Times New Roman" pitchFamily="18" charset="0"/>
              </a:rPr>
              <a:t>медиана интервалының төменгі жиілігі;</a:t>
            </a:r>
            <a:endParaRPr lang="ru-RU" altLang="ru-RU" sz="1600"/>
          </a:p>
          <a:p>
            <a:pPr>
              <a:spcBef>
                <a:spcPct val="0"/>
              </a:spcBef>
              <a:buClrTx/>
              <a:buSzTx/>
              <a:buFontTx/>
              <a:buNone/>
            </a:pPr>
            <a:endParaRPr lang="ru-RU" altLang="ru-RU" sz="1600"/>
          </a:p>
        </p:txBody>
      </p:sp>
      <p:sp>
        <p:nvSpPr>
          <p:cNvPr id="9230" name="Rectangle 18"/>
          <p:cNvSpPr>
            <a:spLocks noChangeArrowheads="1"/>
          </p:cNvSpPr>
          <p:nvPr/>
        </p:nvSpPr>
        <p:spPr bwMode="auto">
          <a:xfrm>
            <a:off x="3352800" y="3182343"/>
            <a:ext cx="3665299"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400">
                <a:cs typeface="Times New Roman" pitchFamily="18" charset="0"/>
              </a:rPr>
              <a:t> </a:t>
            </a:r>
            <a:r>
              <a:rPr lang="ru-RU" altLang="ru-RU" sz="1600">
                <a:cs typeface="Times New Roman" pitchFamily="18" charset="0"/>
              </a:rPr>
              <a:t>- медиана интервалының ұзындығы</a:t>
            </a:r>
            <a:endParaRPr lang="ru-RU" altLang="ru-RU" sz="1600"/>
          </a:p>
          <a:p>
            <a:pPr>
              <a:spcBef>
                <a:spcPct val="0"/>
              </a:spcBef>
              <a:buClrTx/>
              <a:buSzTx/>
              <a:buFontTx/>
              <a:buNone/>
            </a:pPr>
            <a:endParaRPr lang="ru-RU" altLang="ru-RU" sz="1800"/>
          </a:p>
        </p:txBody>
      </p:sp>
      <p:sp>
        <p:nvSpPr>
          <p:cNvPr id="9231" name="Rectangle 19"/>
          <p:cNvSpPr>
            <a:spLocks noChangeArrowheads="1"/>
          </p:cNvSpPr>
          <p:nvPr/>
        </p:nvSpPr>
        <p:spPr bwMode="auto">
          <a:xfrm>
            <a:off x="3352800" y="3777963"/>
            <a:ext cx="509351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400">
                <a:cs typeface="Times New Roman" pitchFamily="18" charset="0"/>
              </a:rPr>
              <a:t> </a:t>
            </a:r>
            <a:r>
              <a:rPr lang="ru-RU" altLang="ru-RU" sz="1600">
                <a:cs typeface="Times New Roman" pitchFamily="18" charset="0"/>
              </a:rPr>
              <a:t>- медиана жиілігіне дейінгі жиіліктердің қосындысы</a:t>
            </a:r>
            <a:endParaRPr lang="ru-RU" altLang="ru-RU" sz="1600"/>
          </a:p>
          <a:p>
            <a:pPr>
              <a:spcBef>
                <a:spcPct val="0"/>
              </a:spcBef>
              <a:buClrTx/>
              <a:buSzTx/>
              <a:buFontTx/>
              <a:buNone/>
            </a:pPr>
            <a:endParaRPr lang="ru-RU" altLang="ru-RU" sz="1600"/>
          </a:p>
        </p:txBody>
      </p:sp>
      <p:sp>
        <p:nvSpPr>
          <p:cNvPr id="9232" name="Rectangle 20"/>
          <p:cNvSpPr>
            <a:spLocks noChangeArrowheads="1"/>
          </p:cNvSpPr>
          <p:nvPr/>
        </p:nvSpPr>
        <p:spPr bwMode="auto">
          <a:xfrm>
            <a:off x="3556001" y="4418599"/>
            <a:ext cx="18127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600">
                <a:cs typeface="Times New Roman" pitchFamily="18" charset="0"/>
              </a:rPr>
              <a:t>- Медиана жиілігі</a:t>
            </a:r>
            <a:endParaRPr lang="ru-RU" altLang="ru-RU" sz="1600"/>
          </a:p>
        </p:txBody>
      </p:sp>
      <p:sp>
        <p:nvSpPr>
          <p:cNvPr id="9233" name="Rectangle 22"/>
          <p:cNvSpPr>
            <a:spLocks noChangeArrowheads="1"/>
          </p:cNvSpPr>
          <p:nvPr/>
        </p:nvSpPr>
        <p:spPr bwMode="auto">
          <a:xfrm>
            <a:off x="0" y="28299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endParaRPr lang="ru-RU" altLang="ru-RU" sz="1800"/>
          </a:p>
        </p:txBody>
      </p:sp>
      <p:graphicFrame>
        <p:nvGraphicFramePr>
          <p:cNvPr id="9234" name="Object 21"/>
          <p:cNvGraphicFramePr>
            <a:graphicFrameLocks noChangeAspect="1"/>
          </p:cNvGraphicFramePr>
          <p:nvPr/>
        </p:nvGraphicFramePr>
        <p:xfrm>
          <a:off x="3302000" y="5264150"/>
          <a:ext cx="5740400" cy="908050"/>
        </p:xfrm>
        <a:graphic>
          <a:graphicData uri="http://schemas.openxmlformats.org/presentationml/2006/ole">
            <mc:AlternateContent xmlns:mc="http://schemas.openxmlformats.org/markup-compatibility/2006">
              <mc:Choice xmlns:v="urn:schemas-microsoft-com:vml" Requires="v">
                <p:oleObj spid="_x0000_s2157" name="Формула" r:id="rId13" imgW="3365500" imgH="812800" progId="Equation.3">
                  <p:embed/>
                </p:oleObj>
              </mc:Choice>
              <mc:Fallback>
                <p:oleObj name="Формула" r:id="rId13" imgW="3365500" imgH="8128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02000" y="5264150"/>
                        <a:ext cx="57404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Прямоугольник 1">
            <a:extLst>
              <a:ext uri="{FF2B5EF4-FFF2-40B4-BE49-F238E27FC236}">
                <a16:creationId xmlns:a16="http://schemas.microsoft.com/office/drawing/2014/main" id="{67CB7F64-333B-4D06-8981-F96C76926702}"/>
              </a:ext>
            </a:extLst>
          </p:cNvPr>
          <p:cNvSpPr/>
          <p:nvPr/>
        </p:nvSpPr>
        <p:spPr>
          <a:xfrm>
            <a:off x="184731" y="6416641"/>
            <a:ext cx="11938000" cy="261610"/>
          </a:xfrm>
          <a:prstGeom prst="rect">
            <a:avLst/>
          </a:prstGeom>
        </p:spPr>
        <p:txBody>
          <a:bodyPr wrap="square">
            <a:spAutoFit/>
          </a:bodyPr>
          <a:lstStyle/>
          <a:p>
            <a:r>
              <a:rPr lang="ru-RU" sz="1100" dirty="0" err="1"/>
              <a:t>Жиілік</a:t>
            </a:r>
            <a:r>
              <a:rPr lang="ru-RU" sz="1100" dirty="0"/>
              <a:t> (</a:t>
            </a:r>
            <a:r>
              <a:rPr lang="en-US" sz="1100" dirty="0"/>
              <a:t>frequency, 𝑓𝑖​)</a:t>
            </a:r>
            <a:r>
              <a:rPr lang="ru-RU" sz="1100" dirty="0"/>
              <a:t> — </a:t>
            </a:r>
            <a:r>
              <a:rPr lang="ru-RU" sz="1100" dirty="0" err="1"/>
              <a:t>әрбір</a:t>
            </a:r>
            <a:r>
              <a:rPr lang="ru-RU" sz="1100" dirty="0"/>
              <a:t> варианта (</a:t>
            </a:r>
            <a:r>
              <a:rPr lang="ru-RU" sz="1100" dirty="0" err="1"/>
              <a:t>мән</a:t>
            </a:r>
            <a:r>
              <a:rPr lang="ru-RU" sz="1100" dirty="0"/>
              <a:t>) </a:t>
            </a:r>
            <a:r>
              <a:rPr lang="ru-RU" sz="1100" dirty="0" err="1"/>
              <a:t>қанша</a:t>
            </a:r>
            <a:r>
              <a:rPr lang="ru-RU" sz="1100" dirty="0"/>
              <a:t> </a:t>
            </a:r>
            <a:r>
              <a:rPr lang="ru-RU" sz="1100" dirty="0" err="1"/>
              <a:t>рет</a:t>
            </a:r>
            <a:r>
              <a:rPr lang="ru-RU" sz="1100" dirty="0"/>
              <a:t> </a:t>
            </a:r>
            <a:r>
              <a:rPr lang="ru-RU" sz="1100" dirty="0" err="1"/>
              <a:t>кездескенін</a:t>
            </a:r>
            <a:r>
              <a:rPr lang="ru-RU" sz="1100" dirty="0"/>
              <a:t> </a:t>
            </a:r>
            <a:r>
              <a:rPr lang="ru-RU" sz="1100" dirty="0" err="1"/>
              <a:t>көрсететін</a:t>
            </a:r>
            <a:r>
              <a:rPr lang="ru-RU" sz="1100" dirty="0"/>
              <a:t> сан.</a:t>
            </a:r>
          </a:p>
        </p:txBody>
      </p:sp>
    </p:spTree>
    <p:extLst>
      <p:ext uri="{BB962C8B-B14F-4D97-AF65-F5344CB8AC3E}">
        <p14:creationId xmlns:p14="http://schemas.microsoft.com/office/powerpoint/2010/main" val="3546285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7"/>
          <p:cNvGraphicFramePr>
            <a:graphicFrameLocks noChangeAspect="1"/>
          </p:cNvGraphicFramePr>
          <p:nvPr/>
        </p:nvGraphicFramePr>
        <p:xfrm>
          <a:off x="4572000" y="1371600"/>
          <a:ext cx="5181600" cy="838200"/>
        </p:xfrm>
        <a:graphic>
          <a:graphicData uri="http://schemas.openxmlformats.org/presentationml/2006/ole">
            <mc:AlternateContent xmlns:mc="http://schemas.openxmlformats.org/markup-compatibility/2006">
              <mc:Choice xmlns:v="urn:schemas-microsoft-com:vml" Requires="v">
                <p:oleObj spid="_x0000_s3142" name="Формула" r:id="rId3" imgW="2768600" imgH="685800" progId="Equation.3">
                  <p:embed/>
                </p:oleObj>
              </mc:Choice>
              <mc:Fallback>
                <p:oleObj name="Формула" r:id="rId3" imgW="2768600" imgH="685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371600"/>
                        <a:ext cx="5181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3" name="Object 6"/>
          <p:cNvGraphicFramePr>
            <a:graphicFrameLocks noChangeAspect="1"/>
          </p:cNvGraphicFramePr>
          <p:nvPr/>
        </p:nvGraphicFramePr>
        <p:xfrm>
          <a:off x="1524000" y="2590801"/>
          <a:ext cx="254000" cy="200025"/>
        </p:xfrm>
        <a:graphic>
          <a:graphicData uri="http://schemas.openxmlformats.org/presentationml/2006/ole">
            <mc:AlternateContent xmlns:mc="http://schemas.openxmlformats.org/markup-compatibility/2006">
              <mc:Choice xmlns:v="urn:schemas-microsoft-com:vml" Requires="v">
                <p:oleObj spid="_x0000_s3143" name="Формула" r:id="rId5" imgW="190417" imgH="203112" progId="Equation.3">
                  <p:embed/>
                </p:oleObj>
              </mc:Choice>
              <mc:Fallback>
                <p:oleObj name="Формула" r:id="rId5" imgW="190417" imgH="20311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590801"/>
                        <a:ext cx="2540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4" name="Object 5"/>
          <p:cNvGraphicFramePr>
            <a:graphicFrameLocks noChangeAspect="1"/>
          </p:cNvGraphicFramePr>
          <p:nvPr/>
        </p:nvGraphicFramePr>
        <p:xfrm>
          <a:off x="1727201" y="5410200"/>
          <a:ext cx="1130300" cy="228600"/>
        </p:xfrm>
        <a:graphic>
          <a:graphicData uri="http://schemas.openxmlformats.org/presentationml/2006/ole">
            <mc:AlternateContent xmlns:mc="http://schemas.openxmlformats.org/markup-compatibility/2006">
              <mc:Choice xmlns:v="urn:schemas-microsoft-com:vml" Requires="v">
                <p:oleObj spid="_x0000_s3144" name="Формула" r:id="rId7" imgW="850900" imgH="228600" progId="Equation.3">
                  <p:embed/>
                </p:oleObj>
              </mc:Choice>
              <mc:Fallback>
                <p:oleObj name="Формула" r:id="rId7" imgW="8509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27201" y="5410200"/>
                        <a:ext cx="1130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5" name="Object 4"/>
          <p:cNvGraphicFramePr>
            <a:graphicFrameLocks noChangeAspect="1"/>
          </p:cNvGraphicFramePr>
          <p:nvPr/>
        </p:nvGraphicFramePr>
        <p:xfrm>
          <a:off x="6299201" y="5181601"/>
          <a:ext cx="1739900" cy="676275"/>
        </p:xfrm>
        <a:graphic>
          <a:graphicData uri="http://schemas.openxmlformats.org/presentationml/2006/ole">
            <mc:AlternateContent xmlns:mc="http://schemas.openxmlformats.org/markup-compatibility/2006">
              <mc:Choice xmlns:v="urn:schemas-microsoft-com:vml" Requires="v">
                <p:oleObj spid="_x0000_s3145" name="Формула" r:id="rId9" imgW="1307532" imgH="672808" progId="Equation.3">
                  <p:embed/>
                </p:oleObj>
              </mc:Choice>
              <mc:Fallback>
                <p:oleObj name="Формула" r:id="rId9" imgW="1307532" imgH="672808"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99201" y="5181601"/>
                        <a:ext cx="17399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6" name="Rectangle 8"/>
          <p:cNvSpPr>
            <a:spLocks noChangeArrowheads="1"/>
          </p:cNvSpPr>
          <p:nvPr/>
        </p:nvSpPr>
        <p:spPr bwMode="auto">
          <a:xfrm>
            <a:off x="1117601" y="96619"/>
            <a:ext cx="10223500"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folHlink"/>
              </a:buClr>
              <a:buSzPct val="90000"/>
              <a:buFont typeface="Wingdings" pitchFamily="2" charset="2"/>
              <a:buChar char="n"/>
              <a:tabLst>
                <a:tab pos="914400" algn="l"/>
              </a:tabLst>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tabLst>
                <a:tab pos="914400" algn="l"/>
              </a:tabLst>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tabLst>
                <a:tab pos="914400" algn="l"/>
              </a:tabLst>
              <a:defRPr sz="2300">
                <a:solidFill>
                  <a:schemeClr val="tx1"/>
                </a:solidFill>
                <a:latin typeface="Arial" charset="0"/>
              </a:defRPr>
            </a:lvl3pPr>
            <a:lvl4pPr marL="1600200" indent="-228600">
              <a:spcBef>
                <a:spcPct val="20000"/>
              </a:spcBef>
              <a:buClr>
                <a:schemeClr val="accent1"/>
              </a:buClr>
              <a:buFont typeface="Wingdings" pitchFamily="2" charset="2"/>
              <a:buChar char="§"/>
              <a:tabLst>
                <a:tab pos="914400" algn="l"/>
              </a:tabLst>
              <a:defRPr sz="2000">
                <a:solidFill>
                  <a:schemeClr val="tx1"/>
                </a:solidFill>
                <a:latin typeface="Arial" charset="0"/>
              </a:defRPr>
            </a:lvl4pPr>
            <a:lvl5pPr marL="2057400" indent="-228600">
              <a:spcBef>
                <a:spcPct val="20000"/>
              </a:spcBef>
              <a:buClr>
                <a:schemeClr val="accent1"/>
              </a:buClr>
              <a:buFont typeface="Wingdings" pitchFamily="2" charset="2"/>
              <a:buChar char="§"/>
              <a:tabLst>
                <a:tab pos="914400" algn="l"/>
              </a:tabLst>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9pPr>
          </a:lstStyle>
          <a:p>
            <a:pPr eaLnBrk="1" hangingPunct="1">
              <a:spcBef>
                <a:spcPct val="0"/>
              </a:spcBef>
              <a:buClrTx/>
              <a:buSzTx/>
              <a:buFontTx/>
              <a:buNone/>
            </a:pPr>
            <a:r>
              <a:rPr lang="ru-RU" altLang="ru-RU" sz="1600" b="1">
                <a:solidFill>
                  <a:srgbClr val="993366"/>
                </a:solidFill>
                <a:cs typeface="Times New Roman" pitchFamily="18" charset="0"/>
              </a:rPr>
              <a:t>Орташа шамаларды есептеудің кейбір ережелері.</a:t>
            </a:r>
          </a:p>
          <a:p>
            <a:pPr eaLnBrk="1" hangingPunct="1">
              <a:spcBef>
                <a:spcPct val="0"/>
              </a:spcBef>
              <a:buClrTx/>
              <a:buSzTx/>
              <a:buFontTx/>
              <a:buNone/>
            </a:pPr>
            <a:endParaRPr lang="ru-RU" altLang="ru-RU" sz="1400">
              <a:solidFill>
                <a:srgbClr val="800000"/>
              </a:solidFill>
              <a:cs typeface="Times New Roman" pitchFamily="18" charset="0"/>
            </a:endParaRPr>
          </a:p>
          <a:p>
            <a:pPr eaLnBrk="1" hangingPunct="1">
              <a:spcBef>
                <a:spcPct val="0"/>
              </a:spcBef>
              <a:buClrTx/>
              <a:buSzTx/>
              <a:buFontTx/>
              <a:buNone/>
            </a:pPr>
            <a:r>
              <a:rPr lang="ru-RU" altLang="ru-RU" sz="1600" b="1">
                <a:solidFill>
                  <a:srgbClr val="800000"/>
                </a:solidFill>
                <a:cs typeface="Times New Roman" pitchFamily="18" charset="0"/>
              </a:rPr>
              <a:t>Абсолютті және салыстырмалы орташа шама</a:t>
            </a:r>
          </a:p>
          <a:p>
            <a:pPr eaLnBrk="1" hangingPunct="1">
              <a:spcBef>
                <a:spcPct val="0"/>
              </a:spcBef>
              <a:buClrTx/>
              <a:buSzTx/>
              <a:buFontTx/>
              <a:buNone/>
            </a:pPr>
            <a:r>
              <a:rPr lang="ru-RU" altLang="ru-RU" sz="1600" b="1">
                <a:cs typeface="Times New Roman" pitchFamily="18" charset="0"/>
              </a:rPr>
              <a:t>шамалар (жиіліктер) туралы абсолютті деректердің орнына орташа шамаларды есептеу кезінде салыстырмалы шамаларды (жиіліктерді) пайдалануға болады)</a:t>
            </a:r>
            <a:endParaRPr lang="ru-RU" altLang="ru-RU" sz="1600"/>
          </a:p>
        </p:txBody>
      </p:sp>
      <p:sp>
        <p:nvSpPr>
          <p:cNvPr id="10247" name="Rectangle 9"/>
          <p:cNvSpPr>
            <a:spLocks noChangeArrowheads="1"/>
          </p:cNvSpPr>
          <p:nvPr/>
        </p:nvSpPr>
        <p:spPr bwMode="auto">
          <a:xfrm>
            <a:off x="1930401" y="1975635"/>
            <a:ext cx="558441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400">
                <a:cs typeface="Times New Roman" pitchFamily="18" charset="0"/>
              </a:rPr>
              <a:t>  </a:t>
            </a:r>
            <a:endParaRPr lang="ru-RU" altLang="ru-RU" sz="1400"/>
          </a:p>
          <a:p>
            <a:pPr>
              <a:spcBef>
                <a:spcPct val="0"/>
              </a:spcBef>
              <a:buClrTx/>
              <a:buSzTx/>
              <a:buFontTx/>
              <a:buNone/>
            </a:pPr>
            <a:r>
              <a:rPr lang="ru-RU" altLang="ru-RU" sz="1400">
                <a:cs typeface="Times New Roman" pitchFamily="18" charset="0"/>
              </a:rPr>
              <a:t>(алым мен бөлгіш жиіліктер сомасына бөлініп, 100-ге көбейтілді)</a:t>
            </a:r>
          </a:p>
          <a:p>
            <a:pPr>
              <a:spcBef>
                <a:spcPct val="0"/>
              </a:spcBef>
              <a:buClrTx/>
              <a:buSzTx/>
              <a:buFontTx/>
              <a:buNone/>
            </a:pPr>
            <a:endParaRPr lang="ru-RU" altLang="ru-RU" sz="1400"/>
          </a:p>
          <a:p>
            <a:pPr eaLnBrk="1" hangingPunct="1">
              <a:spcBef>
                <a:spcPct val="0"/>
              </a:spcBef>
              <a:buClrTx/>
              <a:buSzTx/>
              <a:buFontTx/>
              <a:buNone/>
            </a:pPr>
            <a:r>
              <a:rPr lang="ru-RU" altLang="ru-RU" sz="1400">
                <a:latin typeface="Times New Roman" pitchFamily="18" charset="0"/>
              </a:rPr>
              <a:t>- жиынтыққа пайызбен алғандағы жиілік (үлес салмағы)</a:t>
            </a:r>
          </a:p>
        </p:txBody>
      </p:sp>
      <p:sp>
        <p:nvSpPr>
          <p:cNvPr id="10248" name="Rectangle 10"/>
          <p:cNvSpPr>
            <a:spLocks noChangeArrowheads="1"/>
          </p:cNvSpPr>
          <p:nvPr/>
        </p:nvSpPr>
        <p:spPr bwMode="auto">
          <a:xfrm>
            <a:off x="914400" y="3388965"/>
            <a:ext cx="10972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spcBef>
                <a:spcPct val="20000"/>
              </a:spcBef>
              <a:buClr>
                <a:schemeClr val="folHlink"/>
              </a:buClr>
              <a:buSzPct val="90000"/>
              <a:buFont typeface="Wingdings" pitchFamily="2" charset="2"/>
              <a:buChar char="n"/>
              <a:tabLst>
                <a:tab pos="914400" algn="l"/>
              </a:tabLst>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tabLst>
                <a:tab pos="914400" algn="l"/>
              </a:tabLst>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tabLst>
                <a:tab pos="914400" algn="l"/>
              </a:tabLst>
              <a:defRPr sz="2300">
                <a:solidFill>
                  <a:schemeClr val="tx1"/>
                </a:solidFill>
                <a:latin typeface="Arial" charset="0"/>
              </a:defRPr>
            </a:lvl3pPr>
            <a:lvl4pPr marL="1600200" indent="-228600">
              <a:spcBef>
                <a:spcPct val="20000"/>
              </a:spcBef>
              <a:buClr>
                <a:schemeClr val="accent1"/>
              </a:buClr>
              <a:buFont typeface="Wingdings" pitchFamily="2" charset="2"/>
              <a:buChar char="§"/>
              <a:tabLst>
                <a:tab pos="914400" algn="l"/>
              </a:tabLst>
              <a:defRPr sz="2000">
                <a:solidFill>
                  <a:schemeClr val="tx1"/>
                </a:solidFill>
                <a:latin typeface="Arial" charset="0"/>
              </a:defRPr>
            </a:lvl4pPr>
            <a:lvl5pPr marL="2057400" indent="-228600">
              <a:spcBef>
                <a:spcPct val="20000"/>
              </a:spcBef>
              <a:buClr>
                <a:schemeClr val="accent1"/>
              </a:buClr>
              <a:buFont typeface="Wingdings" pitchFamily="2" charset="2"/>
              <a:buChar char="§"/>
              <a:tabLst>
                <a:tab pos="914400" algn="l"/>
              </a:tabLst>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tabLst>
                <a:tab pos="914400" algn="l"/>
              </a:tabLst>
              <a:defRPr sz="2000">
                <a:solidFill>
                  <a:schemeClr val="tx1"/>
                </a:solidFill>
                <a:latin typeface="Arial" charset="0"/>
              </a:defRPr>
            </a:lvl9pPr>
          </a:lstStyle>
          <a:p>
            <a:pPr eaLnBrk="1" hangingPunct="1">
              <a:spcBef>
                <a:spcPct val="0"/>
              </a:spcBef>
              <a:buClrTx/>
              <a:buSzTx/>
              <a:buFontTx/>
              <a:buAutoNum type="arabicPeriod"/>
            </a:pPr>
            <a:r>
              <a:rPr lang="kk-KZ" altLang="ru-RU" sz="1400">
                <a:cs typeface="Times New Roman" pitchFamily="18" charset="0"/>
              </a:rPr>
              <a:t>Орташадан орташаларды есептеу: есептеу техникасы бастапқы көрсеткіштердікі сияқты</a:t>
            </a:r>
          </a:p>
          <a:p>
            <a:pPr eaLnBrk="1" hangingPunct="1">
              <a:spcBef>
                <a:spcPct val="0"/>
              </a:spcBef>
              <a:buClrTx/>
              <a:buSzTx/>
              <a:buFontTx/>
              <a:buAutoNum type="arabicPeriod"/>
            </a:pPr>
            <a:r>
              <a:rPr lang="kk-KZ" altLang="ru-RU" sz="1400">
                <a:cs typeface="Times New Roman" pitchFamily="18" charset="0"/>
              </a:rPr>
              <a:t>Аралық қатардың шамасынан орташаларды есептеу: аралық қатарды көрсеткіш ретінде аралық ортасы қабылданады, сонда ашық аралықтар олармен аралас аралықтармен тең болып табылады</a:t>
            </a:r>
          </a:p>
          <a:p>
            <a:pPr eaLnBrk="1" hangingPunct="1">
              <a:spcBef>
                <a:spcPct val="0"/>
              </a:spcBef>
              <a:buClrTx/>
              <a:buSzTx/>
              <a:buFontTx/>
              <a:buAutoNum type="arabicPeriod"/>
            </a:pPr>
            <a:r>
              <a:rPr lang="kk-KZ" altLang="ru-RU" sz="1400">
                <a:cs typeface="Times New Roman" pitchFamily="18" charset="0"/>
              </a:rPr>
              <a:t>Шартты нөлдің тәсілі бойынша орташа арифметикалық есептеу (мезеттің тәсілі): орташа арифметикалықтардың негізгі қасиеттерінің бірі – орташадан оң және теріс ауытқулардың сомасы нөлге тең. Мезеттер тәсілімен орташа арифметикалықтарды есептеу:</a:t>
            </a:r>
            <a:endParaRPr lang="ru-RU" altLang="ru-RU" sz="1400"/>
          </a:p>
        </p:txBody>
      </p:sp>
      <p:sp>
        <p:nvSpPr>
          <p:cNvPr id="10249" name="Rectangle 11"/>
          <p:cNvSpPr>
            <a:spLocks noChangeArrowheads="1"/>
          </p:cNvSpPr>
          <p:nvPr/>
        </p:nvSpPr>
        <p:spPr bwMode="auto">
          <a:xfrm>
            <a:off x="-3860800" y="51493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endParaRPr lang="ru-RU" altLang="ru-RU" sz="1800"/>
          </a:p>
        </p:txBody>
      </p:sp>
      <p:sp>
        <p:nvSpPr>
          <p:cNvPr id="10250" name="Rectangle 12"/>
          <p:cNvSpPr>
            <a:spLocks noChangeArrowheads="1"/>
          </p:cNvSpPr>
          <p:nvPr/>
        </p:nvSpPr>
        <p:spPr bwMode="auto">
          <a:xfrm>
            <a:off x="1930400" y="5795159"/>
            <a:ext cx="8839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457200">
              <a:spcBef>
                <a:spcPct val="20000"/>
              </a:spcBef>
              <a:buClr>
                <a:schemeClr val="folHlink"/>
              </a:buClr>
              <a:buSzPct val="90000"/>
              <a:buFont typeface="Wingdings" pitchFamily="2" charset="2"/>
              <a:buChar char="n"/>
              <a:defRPr sz="2800">
                <a:solidFill>
                  <a:schemeClr val="tx1"/>
                </a:solidFill>
                <a:latin typeface="Arial" charset="0"/>
              </a:defRPr>
            </a:lvl1pPr>
            <a:lvl2pPr marL="742950" indent="-285750">
              <a:spcBef>
                <a:spcPct val="20000"/>
              </a:spcBef>
              <a:buClr>
                <a:schemeClr val="accent1"/>
              </a:buClr>
              <a:buSzPct val="75000"/>
              <a:buFont typeface="Wingdings" pitchFamily="2" charset="2"/>
              <a:buChar char="n"/>
              <a:defRPr sz="2600">
                <a:solidFill>
                  <a:schemeClr val="tx1"/>
                </a:solidFill>
                <a:latin typeface="Arial" charset="0"/>
              </a:defRPr>
            </a:lvl2pPr>
            <a:lvl3pPr marL="1143000" indent="-228600">
              <a:spcBef>
                <a:spcPct val="20000"/>
              </a:spcBef>
              <a:buClr>
                <a:schemeClr val="folHlink"/>
              </a:buClr>
              <a:buSzPct val="55000"/>
              <a:buFont typeface="Wingdings" pitchFamily="2" charset="2"/>
              <a:buChar char="n"/>
              <a:defRPr sz="2300">
                <a:solidFill>
                  <a:schemeClr val="tx1"/>
                </a:solidFill>
                <a:latin typeface="Arial" charset="0"/>
              </a:defRPr>
            </a:lvl3pPr>
            <a:lvl4pPr marL="1600200" indent="-228600">
              <a:spcBef>
                <a:spcPct val="20000"/>
              </a:spcBef>
              <a:buClr>
                <a:schemeClr val="accent1"/>
              </a:buClr>
              <a:buFont typeface="Wingdings" pitchFamily="2" charset="2"/>
              <a:buChar char="§"/>
              <a:defRPr sz="2000">
                <a:solidFill>
                  <a:schemeClr val="tx1"/>
                </a:solidFill>
                <a:latin typeface="Arial" charset="0"/>
              </a:defRPr>
            </a:lvl4pPr>
            <a:lvl5pPr marL="2057400" indent="-228600">
              <a:spcBef>
                <a:spcPct val="20000"/>
              </a:spcBef>
              <a:buClr>
                <a:schemeClr val="accent1"/>
              </a:buClr>
              <a:buFont typeface="Wingdings" pitchFamily="2" charset="2"/>
              <a:buChar char="§"/>
              <a:defRPr sz="2000">
                <a:solidFill>
                  <a:schemeClr val="tx1"/>
                </a:solidFill>
                <a:latin typeface="Arial" charset="0"/>
              </a:defRPr>
            </a:lvl5pPr>
            <a:lvl6pPr marL="25146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6pPr>
            <a:lvl7pPr marL="29718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7pPr>
            <a:lvl8pPr marL="34290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8pPr>
            <a:lvl9pPr marL="3886200" indent="-228600" eaLnBrk="0" fontAlgn="base" hangingPunct="0">
              <a:spcBef>
                <a:spcPct val="20000"/>
              </a:spcBef>
              <a:spcAft>
                <a:spcPct val="0"/>
              </a:spcAft>
              <a:buClr>
                <a:schemeClr val="accent1"/>
              </a:buClr>
              <a:buFont typeface="Wingdings" pitchFamily="2" charset="2"/>
              <a:buChar char="§"/>
              <a:defRPr sz="2000">
                <a:solidFill>
                  <a:schemeClr val="tx1"/>
                </a:solidFill>
                <a:latin typeface="Arial" charset="0"/>
              </a:defRPr>
            </a:lvl9pPr>
          </a:lstStyle>
          <a:p>
            <a:pPr eaLnBrk="1" hangingPunct="1">
              <a:spcBef>
                <a:spcPct val="0"/>
              </a:spcBef>
              <a:buClrTx/>
              <a:buSzTx/>
              <a:buFontTx/>
              <a:buNone/>
            </a:pPr>
            <a:r>
              <a:rPr lang="ru-RU" altLang="ru-RU" sz="1400">
                <a:cs typeface="Times New Roman" pitchFamily="18" charset="0"/>
              </a:rPr>
              <a:t>   (бірінші мезет)</a:t>
            </a:r>
            <a:endParaRPr lang="ru-RU" altLang="ru-RU" sz="1400"/>
          </a:p>
          <a:p>
            <a:pPr>
              <a:spcBef>
                <a:spcPct val="0"/>
              </a:spcBef>
              <a:buClrTx/>
              <a:buSzTx/>
              <a:buFontTx/>
              <a:buNone/>
            </a:pPr>
            <a:r>
              <a:rPr lang="ru-RU" altLang="ru-RU" sz="1400">
                <a:cs typeface="Times New Roman" pitchFamily="18" charset="0"/>
              </a:rPr>
              <a:t>с -  еркін тұрақты шама (жиі көрсеткіштер қатарының ортасы)</a:t>
            </a:r>
            <a:endParaRPr lang="ru-RU" altLang="ru-RU" sz="1400"/>
          </a:p>
          <a:p>
            <a:pPr>
              <a:spcBef>
                <a:spcPct val="0"/>
              </a:spcBef>
              <a:buClrTx/>
              <a:buSzTx/>
              <a:buFontTx/>
              <a:buNone/>
            </a:pPr>
            <a:r>
              <a:rPr lang="en-US" altLang="ru-RU" sz="1400">
                <a:cs typeface="Times New Roman" pitchFamily="18" charset="0"/>
              </a:rPr>
              <a:t>d</a:t>
            </a:r>
            <a:r>
              <a:rPr lang="ru-RU" altLang="ru-RU" sz="1400">
                <a:cs typeface="Times New Roman" pitchFamily="18" charset="0"/>
              </a:rPr>
              <a:t> – барлықтары үшін жалпы көбейткіш (</a:t>
            </a:r>
            <a:r>
              <a:rPr lang="en-US" altLang="ru-RU" sz="1400">
                <a:cs typeface="Times New Roman" pitchFamily="18" charset="0"/>
              </a:rPr>
              <a:t>x</a:t>
            </a:r>
            <a:r>
              <a:rPr lang="ru-RU" altLang="ru-RU" sz="1400">
                <a:cs typeface="Times New Roman" pitchFamily="18" charset="0"/>
              </a:rPr>
              <a:t>-</a:t>
            </a:r>
            <a:r>
              <a:rPr lang="en-US" altLang="ru-RU" sz="1400">
                <a:cs typeface="Times New Roman" pitchFamily="18" charset="0"/>
              </a:rPr>
              <a:t>c</a:t>
            </a:r>
            <a:r>
              <a:rPr lang="ru-RU" altLang="ru-RU" sz="1400">
                <a:cs typeface="Times New Roman" pitchFamily="18" charset="0"/>
              </a:rPr>
              <a:t>) (жиі </a:t>
            </a:r>
            <a:r>
              <a:rPr lang="en-US" altLang="ru-RU" sz="1400">
                <a:cs typeface="Times New Roman" pitchFamily="18" charset="0"/>
              </a:rPr>
              <a:t>h</a:t>
            </a:r>
            <a:r>
              <a:rPr lang="kk-KZ" altLang="ru-RU" sz="1400">
                <a:cs typeface="Times New Roman" pitchFamily="18" charset="0"/>
              </a:rPr>
              <a:t> аралықтарының шамасы</a:t>
            </a:r>
            <a:r>
              <a:rPr lang="ru-RU" altLang="ru-RU" sz="1400">
                <a:cs typeface="Times New Roman" pitchFamily="18" charset="0"/>
              </a:rPr>
              <a:t>)</a:t>
            </a:r>
            <a:endParaRPr lang="ru-RU" altLang="ru-RU" sz="1400"/>
          </a:p>
          <a:p>
            <a:pPr>
              <a:spcBef>
                <a:spcPct val="0"/>
              </a:spcBef>
              <a:buClrTx/>
              <a:buSzTx/>
              <a:buFontTx/>
              <a:buNone/>
            </a:pPr>
            <a:endParaRPr lang="ru-RU" altLang="ru-RU" sz="1400"/>
          </a:p>
        </p:txBody>
      </p:sp>
    </p:spTree>
    <p:extLst>
      <p:ext uri="{BB962C8B-B14F-4D97-AF65-F5344CB8AC3E}">
        <p14:creationId xmlns:p14="http://schemas.microsoft.com/office/powerpoint/2010/main" val="10043200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1788</TotalTime>
  <Words>1986</Words>
  <Application>Microsoft Office PowerPoint</Application>
  <PresentationFormat>Широкоэкранный</PresentationFormat>
  <Paragraphs>323</Paragraphs>
  <Slides>22</Slides>
  <Notes>1</Notes>
  <HiddenSlides>0</HiddenSlides>
  <MMClips>0</MMClips>
  <ScaleCrop>false</ScaleCrop>
  <HeadingPairs>
    <vt:vector size="8" baseType="variant">
      <vt:variant>
        <vt:lpstr>Использованные шрифты</vt:lpstr>
      </vt:variant>
      <vt:variant>
        <vt:i4>7</vt:i4>
      </vt:variant>
      <vt:variant>
        <vt:lpstr>Тема</vt:lpstr>
      </vt:variant>
      <vt:variant>
        <vt:i4>1</vt:i4>
      </vt:variant>
      <vt:variant>
        <vt:lpstr>Внедренные серверы OLE</vt:lpstr>
      </vt:variant>
      <vt:variant>
        <vt:i4>1</vt:i4>
      </vt:variant>
      <vt:variant>
        <vt:lpstr>Заголовки слайдов</vt:lpstr>
      </vt:variant>
      <vt:variant>
        <vt:i4>22</vt:i4>
      </vt:variant>
    </vt:vector>
  </HeadingPairs>
  <TitlesOfParts>
    <vt:vector size="31" baseType="lpstr">
      <vt:lpstr>Arial</vt:lpstr>
      <vt:lpstr>Calibri</vt:lpstr>
      <vt:lpstr>Times New Roman</vt:lpstr>
      <vt:lpstr>Tw Cen MT</vt:lpstr>
      <vt:lpstr>Tw Cen MT Condensed</vt:lpstr>
      <vt:lpstr>Wingdings</vt:lpstr>
      <vt:lpstr>Wingdings 3</vt:lpstr>
      <vt:lpstr>Интеграл</vt:lpstr>
      <vt:lpstr>Формула</vt:lpstr>
      <vt:lpstr>Мысалдарға талдау</vt:lpstr>
      <vt:lpstr>Вариациялық қатардың  түрлері </vt:lpstr>
      <vt:lpstr>Презентация PowerPoint</vt:lpstr>
      <vt:lpstr>Аралық қатарлар үшін мода мәні</vt:lpstr>
      <vt:lpstr>Медиана – вариациялық қатардың ортасында орналасқан вариантты айтады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Мысалды талдау</vt:lpstr>
      <vt:lpstr>Мысалды талдау</vt:lpstr>
      <vt:lpstr>Мысалды талдау</vt:lpstr>
      <vt:lpstr>Мысалды талдау</vt:lpstr>
      <vt:lpstr>Мысалды талдау</vt:lpstr>
      <vt:lpstr>Мысалды талдау</vt:lpstr>
      <vt:lpstr>Мысалды талдау</vt:lpstr>
      <vt:lpstr>Мысалды талдау</vt:lpstr>
      <vt:lpstr>Мысалды талдау</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Создание первого проекта</dc:title>
  <dc:creator>Aizhan Tlebaldinova</dc:creator>
  <cp:lastModifiedBy>Думан Рахметкалиев</cp:lastModifiedBy>
  <cp:revision>30</cp:revision>
  <dcterms:created xsi:type="dcterms:W3CDTF">2024-01-26T15:23:56Z</dcterms:created>
  <dcterms:modified xsi:type="dcterms:W3CDTF">2026-01-21T09:28:42Z</dcterms:modified>
</cp:coreProperties>
</file>